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62" r:id="rId6"/>
    <p:sldId id="263" r:id="rId7"/>
    <p:sldId id="259" r:id="rId8"/>
    <p:sldId id="260" r:id="rId9"/>
    <p:sldId id="264" r:id="rId10"/>
    <p:sldId id="265" r:id="rId11"/>
    <p:sldId id="267" r:id="rId12"/>
    <p:sldId id="272" r:id="rId13"/>
    <p:sldId id="269" r:id="rId14"/>
    <p:sldId id="266" r:id="rId15"/>
    <p:sldId id="268" r:id="rId16"/>
    <p:sldId id="270" r:id="rId1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9" autoAdjust="0"/>
    <p:restoredTop sz="86438" autoAdjust="0"/>
  </p:normalViewPr>
  <p:slideViewPr>
    <p:cSldViewPr>
      <p:cViewPr varScale="1">
        <p:scale>
          <a:sx n="76" d="100"/>
          <a:sy n="76" d="100"/>
        </p:scale>
        <p:origin x="-5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B6B58E-1E87-4EBA-B109-0175C9D83AF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475519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FEA43-F606-4C96-AFDE-97616D435F3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278204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5A505-7F64-4881-AF6E-2EA192210BE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2925590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F3AEA-A573-407F-97F9-6CB2135582A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798129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72195-BBE5-45A1-B9CB-DEACD7D7228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4082388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011B4B-81A2-489D-B71C-4CDA299F2EE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2646579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4E48AD-B9FC-4E27-B97B-5AC68707E4C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624689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3A25D5-7542-4F8C-832A-84A2D2C893B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281534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B147C-B06B-487D-A63E-24C2F984756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68406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DE7DD4-8E7C-4C1C-B1AF-2F525E2BB18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959176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97B75-B1E0-41CC-9F8F-E18E5121AFF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672739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0B9B7B0-9AF1-4DBA-A4E1-2DFB292CF8E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899592" y="1412776"/>
            <a:ext cx="4678362" cy="16709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1">
                    <a:alpha val="5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/>
                <a:ea typeface="宋体"/>
              </a:rPr>
              <a:t>不求甚解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611188" y="795338"/>
            <a:ext cx="4229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2400" b="1" dirty="0">
                <a:solidFill>
                  <a:schemeClr val="accent2"/>
                </a:solidFill>
              </a:rPr>
              <a:t>首先，介绍“不求甚解”的出处</a:t>
            </a:r>
            <a:r>
              <a:rPr lang="zh-CN" altLang="en-US" dirty="0"/>
              <a:t> 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611188" y="1474788"/>
            <a:ext cx="50403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2400" b="1" dirty="0">
                <a:solidFill>
                  <a:schemeClr val="accent2"/>
                </a:solidFill>
              </a:rPr>
              <a:t>其次，阐述了“不求甚解”四字的两层含义 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539750" y="2349500"/>
            <a:ext cx="4538663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2400" b="1" dirty="0">
                <a:solidFill>
                  <a:schemeClr val="accent2"/>
                </a:solidFill>
              </a:rPr>
              <a:t>再次，作者从正反两方面举例（诸葛亮、普列汉诺夫）论证读书的要诀在于虚心、会意</a:t>
            </a:r>
            <a:r>
              <a:rPr lang="zh-CN" altLang="en-US" sz="2800" b="1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468313" y="3789363"/>
            <a:ext cx="45370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2400" b="1" dirty="0">
                <a:solidFill>
                  <a:schemeClr val="accent2"/>
                </a:solidFill>
              </a:rPr>
              <a:t>接着全面、更明确地解释“不求甚解”的含义</a:t>
            </a:r>
            <a:r>
              <a:rPr lang="zh-CN" altLang="en-US" dirty="0"/>
              <a:t> 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468313" y="4797425"/>
            <a:ext cx="4392612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2400" b="1" dirty="0">
                <a:solidFill>
                  <a:schemeClr val="accent2"/>
                </a:solidFill>
              </a:rPr>
              <a:t>最后，提出自己所认可的读书方法（重要的书必须常常反复阅读）</a:t>
            </a:r>
            <a:r>
              <a:rPr lang="zh-CN" altLang="en-US" sz="2800" b="1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7013575" y="765175"/>
            <a:ext cx="1158875" cy="5472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</a:rPr>
              <a:t>竖靶子→引出处→释新义→援例子→引语录→结上文</a:t>
            </a:r>
            <a:r>
              <a:rPr lang="zh-CN" altLang="en-US" dirty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  <p:bldP spid="12294" grpId="0"/>
      <p:bldP spid="12295" grpId="0"/>
      <p:bldP spid="12296" grpId="0"/>
      <p:bldP spid="1229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50825" y="3429000"/>
            <a:ext cx="4752975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800" b="1">
                <a:solidFill>
                  <a:srgbClr val="FF0066"/>
                </a:solidFill>
              </a:rPr>
              <a:t>读书的要诀全在于会意，读书要虚心，重要的书要反复阅读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611188" y="1989138"/>
            <a:ext cx="53292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chemeClr val="accent2"/>
                </a:solidFill>
              </a:rPr>
              <a:t>       </a:t>
            </a:r>
            <a:r>
              <a:rPr lang="zh-CN" altLang="en-US" sz="3200" b="1">
                <a:solidFill>
                  <a:schemeClr val="accent2"/>
                </a:solidFill>
              </a:rPr>
              <a:t>在反驳的基础上，作者提出了怎样一个读书观点？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900113" y="2924175"/>
            <a:ext cx="733425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r>
              <a:rPr kumimoji="1" lang="zh-CN" altLang="en-US" sz="3600" b="1">
                <a:solidFill>
                  <a:srgbClr val="0000FF"/>
                </a:solidFill>
                <a:latin typeface="Times New Roman" pitchFamily="18" charset="0"/>
              </a:rPr>
              <a:t>不求甚解</a:t>
            </a:r>
          </a:p>
        </p:txBody>
      </p:sp>
      <p:sp>
        <p:nvSpPr>
          <p:cNvPr id="19470" name="AutoShape 14"/>
          <p:cNvSpPr>
            <a:spLocks/>
          </p:cNvSpPr>
          <p:nvPr/>
        </p:nvSpPr>
        <p:spPr bwMode="auto">
          <a:xfrm>
            <a:off x="1692275" y="2636838"/>
            <a:ext cx="76200" cy="2514600"/>
          </a:xfrm>
          <a:prstGeom prst="leftBrace">
            <a:avLst>
              <a:gd name="adj1" fmla="val 275000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1908175" y="2349500"/>
            <a:ext cx="12557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800" b="1">
                <a:latin typeface="Times New Roman" pitchFamily="18" charset="0"/>
              </a:rPr>
              <a:t>树靶子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1908175" y="2852738"/>
            <a:ext cx="12557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800" b="1">
                <a:solidFill>
                  <a:srgbClr val="FF00FF"/>
                </a:solidFill>
                <a:latin typeface="Times New Roman" pitchFamily="18" charset="0"/>
              </a:rPr>
              <a:t>引出处</a:t>
            </a: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1908175" y="3284538"/>
            <a:ext cx="12557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800" b="1">
                <a:solidFill>
                  <a:srgbClr val="FF0000"/>
                </a:solidFill>
                <a:latin typeface="Times New Roman" pitchFamily="18" charset="0"/>
              </a:rPr>
              <a:t>释新义</a:t>
            </a:r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1836738" y="3789363"/>
            <a:ext cx="12557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800" b="1">
                <a:latin typeface="Times New Roman" pitchFamily="18" charset="0"/>
              </a:rPr>
              <a:t>援例子</a:t>
            </a: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1908175" y="4365625"/>
            <a:ext cx="12557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800" b="1">
                <a:solidFill>
                  <a:srgbClr val="0000FF"/>
                </a:solidFill>
                <a:latin typeface="Times New Roman" pitchFamily="18" charset="0"/>
              </a:rPr>
              <a:t>引语录</a:t>
            </a:r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1908175" y="4868863"/>
            <a:ext cx="12557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800" b="1">
                <a:latin typeface="Times New Roman" pitchFamily="18" charset="0"/>
              </a:rPr>
              <a:t>结上文</a:t>
            </a:r>
          </a:p>
        </p:txBody>
      </p:sp>
      <p:sp>
        <p:nvSpPr>
          <p:cNvPr id="19477" name="AutoShape 21"/>
          <p:cNvSpPr>
            <a:spLocks/>
          </p:cNvSpPr>
          <p:nvPr/>
        </p:nvSpPr>
        <p:spPr bwMode="auto">
          <a:xfrm>
            <a:off x="3348038" y="2565400"/>
            <a:ext cx="76200" cy="2514600"/>
          </a:xfrm>
          <a:prstGeom prst="rightBrace">
            <a:avLst>
              <a:gd name="adj1" fmla="val 27500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8" name="AutoShape 22"/>
          <p:cNvSpPr>
            <a:spLocks/>
          </p:cNvSpPr>
          <p:nvPr/>
        </p:nvSpPr>
        <p:spPr bwMode="auto">
          <a:xfrm>
            <a:off x="5076825" y="2708275"/>
            <a:ext cx="76200" cy="2514600"/>
          </a:xfrm>
          <a:prstGeom prst="leftBrace">
            <a:avLst>
              <a:gd name="adj1" fmla="val 27500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5364163" y="2636838"/>
            <a:ext cx="16129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800" b="1">
                <a:solidFill>
                  <a:srgbClr val="FF0066"/>
                </a:solidFill>
                <a:latin typeface="Times New Roman" pitchFamily="18" charset="0"/>
              </a:rPr>
              <a:t>事实论证</a:t>
            </a:r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5364163" y="3644900"/>
            <a:ext cx="16129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800" b="1">
                <a:solidFill>
                  <a:srgbClr val="FF0000"/>
                </a:solidFill>
                <a:latin typeface="Times New Roman" pitchFamily="18" charset="0"/>
              </a:rPr>
              <a:t>道理论证</a:t>
            </a:r>
          </a:p>
        </p:txBody>
      </p:sp>
      <p:sp>
        <p:nvSpPr>
          <p:cNvPr id="19481" name="Text Box 25"/>
          <p:cNvSpPr txBox="1">
            <a:spLocks noChangeArrowheads="1"/>
          </p:cNvSpPr>
          <p:nvPr/>
        </p:nvSpPr>
        <p:spPr bwMode="auto">
          <a:xfrm>
            <a:off x="5364163" y="4724400"/>
            <a:ext cx="16129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800" b="1">
                <a:latin typeface="Times New Roman" pitchFamily="18" charset="0"/>
              </a:rPr>
              <a:t>对比论证</a:t>
            </a:r>
          </a:p>
        </p:txBody>
      </p:sp>
      <p:sp>
        <p:nvSpPr>
          <p:cNvPr id="19483" name="Text Box 27"/>
          <p:cNvSpPr txBox="1">
            <a:spLocks noChangeArrowheads="1"/>
          </p:cNvSpPr>
          <p:nvPr/>
        </p:nvSpPr>
        <p:spPr bwMode="auto">
          <a:xfrm>
            <a:off x="3636963" y="3573463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4000" b="1" u="sng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</a:rPr>
              <a:t>驳论</a:t>
            </a:r>
          </a:p>
        </p:txBody>
      </p:sp>
      <p:sp>
        <p:nvSpPr>
          <p:cNvPr id="19484" name="Rectangle 28"/>
          <p:cNvSpPr>
            <a:spLocks noChangeArrowheads="1"/>
          </p:cNvSpPr>
          <p:nvPr/>
        </p:nvSpPr>
        <p:spPr bwMode="auto">
          <a:xfrm>
            <a:off x="971550" y="981075"/>
            <a:ext cx="7272338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3200" b="1"/>
              <a:t>       </a:t>
            </a:r>
            <a:r>
              <a:rPr lang="zh-CN" altLang="en-US" sz="3200" b="1">
                <a:solidFill>
                  <a:schemeClr val="accent2"/>
                </a:solidFill>
              </a:rPr>
              <a:t>作者在反驳和阐述自己观点时，采用了什么论证方法</a:t>
            </a:r>
            <a:r>
              <a:rPr lang="zh-CN" altLang="en-US" b="1">
                <a:solidFill>
                  <a:schemeClr val="accent2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8" grpId="0" animBg="1"/>
      <p:bldP spid="19479" grpId="0"/>
      <p:bldP spid="19480" grpId="0"/>
      <p:bldP spid="19481" grpId="0"/>
      <p:bldP spid="1948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684213" y="1052513"/>
            <a:ext cx="4535487" cy="496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2800" b="1" dirty="0"/>
              <a:t>        </a:t>
            </a:r>
            <a:r>
              <a:rPr lang="zh-CN" altLang="en-US" sz="3200" b="1" dirty="0">
                <a:solidFill>
                  <a:schemeClr val="accent2"/>
                </a:solidFill>
              </a:rPr>
              <a:t>本文中作者对“不求甚解”四个字赋予了两层含义：虚心；不固执一点，不咬文嚼字，而要前后贯通，了解大意。你能对这两层含义谈谈你个人的见解或看法吗？再者，你也可以谈谈你个人对“不求甚解”这个词的理解 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zgzp23_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828800"/>
            <a:ext cx="4038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685800" y="350838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kumimoji="1" lang="zh-CN" altLang="en-US" sz="4400">
                <a:solidFill>
                  <a:schemeClr val="tx2"/>
                </a:solidFill>
                <a:latin typeface="Times New Roman" pitchFamily="18" charset="0"/>
                <a:ea typeface="隶书" pitchFamily="49" charset="-122"/>
              </a:rPr>
              <a:t>鲁迅的</a:t>
            </a:r>
            <a:r>
              <a:rPr kumimoji="1" lang="zh-CN" altLang="en-US" sz="4400">
                <a:solidFill>
                  <a:srgbClr val="0000FF"/>
                </a:solidFill>
                <a:latin typeface="Times New Roman" pitchFamily="18" charset="0"/>
                <a:ea typeface="隶书" pitchFamily="49" charset="-122"/>
              </a:rPr>
              <a:t>“</a:t>
            </a:r>
            <a:r>
              <a:rPr kumimoji="1" lang="zh-CN" altLang="en-US" sz="6000">
                <a:solidFill>
                  <a:srgbClr val="0000FF"/>
                </a:solidFill>
                <a:latin typeface="Times New Roman" pitchFamily="18" charset="0"/>
                <a:ea typeface="方正舒体" pitchFamily="2" charset="-122"/>
              </a:rPr>
              <a:t>随便翻翻</a:t>
            </a:r>
            <a:r>
              <a:rPr kumimoji="1" lang="zh-CN" altLang="en-US" sz="4400">
                <a:solidFill>
                  <a:srgbClr val="0000FF"/>
                </a:solidFill>
                <a:latin typeface="Times New Roman" pitchFamily="18" charset="0"/>
                <a:ea typeface="隶书" pitchFamily="49" charset="-122"/>
              </a:rPr>
              <a:t>”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81000" y="1600200"/>
            <a:ext cx="4648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kumimoji="1"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——</a:t>
            </a:r>
            <a:r>
              <a:rPr kumimoji="1" lang="zh-CN" altLang="en-US" sz="3600" b="1" dirty="0">
                <a:solidFill>
                  <a:srgbClr val="FF0000"/>
                </a:solidFill>
                <a:latin typeface="Times New Roman" pitchFamily="18" charset="0"/>
              </a:rPr>
              <a:t>广泛的浏览式的读书方法。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kumimoji="1" lang="zh-CN" altLang="en-US" sz="3200" b="1" dirty="0">
                <a:latin typeface="Times New Roman" pitchFamily="18" charset="0"/>
              </a:rPr>
              <a:t>   鲁迅说：书在手头，不管它是什么，总拿来翻一下，或看序目，或读几叶内容，不费力，不劳神，往往在看非看不可的书籍觉得疲劳后，拿来消遣。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kumimoji="1" lang="en-US" altLang="zh-CN" sz="32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utoUpdateAnimBg="0"/>
      <p:bldP spid="13316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719931" y="692150"/>
            <a:ext cx="784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</a:rPr>
              <a:t>三到：朱熹提出读书应有三到</a:t>
            </a:r>
            <a:r>
              <a:rPr lang="en-US" altLang="zh-CN" sz="2400" b="1" dirty="0">
                <a:solidFill>
                  <a:srgbClr val="FF0000"/>
                </a:solidFill>
              </a:rPr>
              <a:t>——</a:t>
            </a:r>
            <a:r>
              <a:rPr lang="zh-CN" altLang="en-US" sz="2400" b="1" dirty="0">
                <a:solidFill>
                  <a:srgbClr val="FF0000"/>
                </a:solidFill>
              </a:rPr>
              <a:t>心到、眼到、口到。</a:t>
            </a:r>
            <a:r>
              <a:rPr lang="zh-CN" altLang="en-US" sz="2400" b="1" dirty="0"/>
              <a:t> 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684213" y="1412875"/>
            <a:ext cx="77057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</a:rPr>
              <a:t>三回：高士其介绍自学方法时说</a:t>
            </a:r>
            <a:r>
              <a:rPr lang="en-US" altLang="zh-CN" sz="2400" b="1" dirty="0">
                <a:solidFill>
                  <a:srgbClr val="FF0000"/>
                </a:solidFill>
              </a:rPr>
              <a:t>——</a:t>
            </a:r>
            <a:r>
              <a:rPr lang="zh-CN" altLang="en-US" sz="2400" b="1" dirty="0">
                <a:solidFill>
                  <a:srgbClr val="FF0000"/>
                </a:solidFill>
              </a:rPr>
              <a:t>学习的东西，一回见生，两回见熟，三回就成为了朋友。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684213" y="2420938"/>
            <a:ext cx="76327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</a:rPr>
              <a:t>三心：世界著名数学家陈景润说，学习要有三心</a:t>
            </a:r>
            <a:r>
              <a:rPr lang="en-US" altLang="zh-CN" sz="2400" b="1" dirty="0">
                <a:solidFill>
                  <a:srgbClr val="FF0000"/>
                </a:solidFill>
              </a:rPr>
              <a:t>——</a:t>
            </a:r>
            <a:r>
              <a:rPr lang="zh-CN" altLang="en-US" sz="2400" b="1" dirty="0">
                <a:solidFill>
                  <a:srgbClr val="FF0000"/>
                </a:solidFill>
              </a:rPr>
              <a:t>一是信心，二是决心，三是恒心 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755650" y="3716338"/>
            <a:ext cx="77771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三多：欧阳修以文章闻名于世。他的经验有三多</a:t>
            </a:r>
            <a:r>
              <a:rPr lang="en-US" altLang="zh-CN" sz="2400" b="1">
                <a:solidFill>
                  <a:srgbClr val="FF0000"/>
                </a:solidFill>
              </a:rPr>
              <a:t>——</a:t>
            </a:r>
            <a:r>
              <a:rPr lang="zh-CN" altLang="en-US" sz="2400" b="1">
                <a:solidFill>
                  <a:srgbClr val="FF0000"/>
                </a:solidFill>
              </a:rPr>
              <a:t>多读好文章；多练习写作；多和朋友商讨。</a:t>
            </a: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647700" y="4868863"/>
            <a:ext cx="802798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</a:rPr>
              <a:t>三法：翦伯赞学习经典著作有三法</a:t>
            </a:r>
            <a:r>
              <a:rPr lang="en-US" altLang="zh-CN" sz="2400" b="1" dirty="0">
                <a:solidFill>
                  <a:srgbClr val="FF0000"/>
                </a:solidFill>
              </a:rPr>
              <a:t>——</a:t>
            </a:r>
            <a:r>
              <a:rPr lang="zh-CN" altLang="en-US" sz="2400" b="1" dirty="0">
                <a:solidFill>
                  <a:srgbClr val="FF0000"/>
                </a:solidFill>
              </a:rPr>
              <a:t>一是通读，二是重点读，三是做笔记。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11188" y="1176090"/>
            <a:ext cx="4608512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4000" b="1" dirty="0"/>
              <a:t>拓展训练：</a:t>
            </a:r>
          </a:p>
          <a:p>
            <a:r>
              <a:rPr lang="zh-CN" altLang="en-US" sz="3200" b="1" dirty="0"/>
              <a:t>       </a:t>
            </a:r>
            <a:r>
              <a:rPr lang="zh-CN" altLang="en-US" sz="3200" b="1" dirty="0">
                <a:solidFill>
                  <a:schemeClr val="accent2"/>
                </a:solidFill>
              </a:rPr>
              <a:t>请同学们用“别人都说</a:t>
            </a:r>
            <a:r>
              <a:rPr lang="en-US" altLang="zh-CN" sz="3200" b="1" dirty="0">
                <a:solidFill>
                  <a:schemeClr val="accent2"/>
                </a:solidFill>
              </a:rPr>
              <a:t>……</a:t>
            </a:r>
            <a:r>
              <a:rPr lang="zh-CN" altLang="en-US" sz="3200" b="1" dirty="0">
                <a:solidFill>
                  <a:schemeClr val="accent2"/>
                </a:solidFill>
              </a:rPr>
              <a:t>而我觉得</a:t>
            </a:r>
            <a:r>
              <a:rPr lang="en-US" altLang="zh-CN" sz="3200" b="1" dirty="0">
                <a:solidFill>
                  <a:schemeClr val="accent2"/>
                </a:solidFill>
              </a:rPr>
              <a:t>……</a:t>
            </a:r>
            <a:r>
              <a:rPr lang="zh-CN" altLang="en-US" sz="3200" b="1" dirty="0">
                <a:solidFill>
                  <a:schemeClr val="accent2"/>
                </a:solidFill>
              </a:rPr>
              <a:t>因为</a:t>
            </a:r>
            <a:r>
              <a:rPr lang="en-US" altLang="zh-CN" sz="3200" b="1" dirty="0">
                <a:solidFill>
                  <a:schemeClr val="accent2"/>
                </a:solidFill>
              </a:rPr>
              <a:t>……</a:t>
            </a:r>
            <a:r>
              <a:rPr lang="zh-CN" altLang="en-US" sz="3200" b="1" dirty="0">
                <a:solidFill>
                  <a:schemeClr val="accent2"/>
                </a:solidFill>
              </a:rPr>
              <a:t>的句式说一段话，学习运用驳论。可对下列成语进行辩证分析，运用求异思维，口述新的立意</a:t>
            </a:r>
            <a:r>
              <a:rPr lang="zh-CN" altLang="en-US" sz="3200" b="1" dirty="0"/>
              <a:t> </a:t>
            </a:r>
            <a:r>
              <a:rPr lang="zh-CN" altLang="en-US" sz="3200" b="1" dirty="0" smtClean="0"/>
              <a:t> </a:t>
            </a:r>
            <a:endParaRPr lang="zh-CN" altLang="en-US" sz="3200" b="1" dirty="0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5292725" y="2349500"/>
            <a:ext cx="3446463" cy="252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FF0000"/>
                </a:solidFill>
              </a:rPr>
              <a:t>①“</a:t>
            </a:r>
            <a:r>
              <a:rPr lang="zh-CN" altLang="en-US" sz="3200" b="1" dirty="0">
                <a:solidFill>
                  <a:srgbClr val="FF0000"/>
                </a:solidFill>
              </a:rPr>
              <a:t>见风使舵”新解</a:t>
            </a:r>
          </a:p>
          <a:p>
            <a:pPr algn="ctr"/>
            <a:r>
              <a:rPr lang="zh-CN" altLang="en-US" sz="3200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zh-CN" altLang="en-US" sz="3200" b="1" dirty="0">
                <a:solidFill>
                  <a:srgbClr val="FF0000"/>
                </a:solidFill>
              </a:rPr>
              <a:t>②“班门弄斧”辩</a:t>
            </a:r>
          </a:p>
          <a:p>
            <a:pPr algn="ctr"/>
            <a:r>
              <a:rPr lang="zh-CN" altLang="en-US" sz="3200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zh-CN" altLang="en-US" sz="3200" b="1" dirty="0">
                <a:solidFill>
                  <a:srgbClr val="FF0000"/>
                </a:solidFill>
              </a:rPr>
              <a:t>③“滥竿充数”辩</a:t>
            </a:r>
            <a:r>
              <a:rPr lang="zh-CN" altLang="en-US" dirty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09600" y="188913"/>
            <a:ext cx="44672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4400" b="1" dirty="0">
                <a:solidFill>
                  <a:schemeClr val="accent2"/>
                </a:solidFill>
                <a:latin typeface="Times New Roman"/>
                <a:ea typeface="隶书" pitchFamily="49" charset="-122"/>
              </a:rPr>
              <a:t>“</a:t>
            </a:r>
            <a:r>
              <a:rPr kumimoji="1" lang="zh-CN" altLang="en-US" sz="44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</a:rPr>
              <a:t>不求甚解</a:t>
            </a:r>
            <a:r>
              <a:rPr kumimoji="1" lang="zh-CN" altLang="en-US" sz="4400" b="1" dirty="0">
                <a:solidFill>
                  <a:schemeClr val="accent2"/>
                </a:solidFill>
                <a:latin typeface="Times New Roman"/>
                <a:ea typeface="隶书" pitchFamily="49" charset="-122"/>
              </a:rPr>
              <a:t>”</a:t>
            </a:r>
            <a:r>
              <a:rPr kumimoji="1" lang="zh-CN" altLang="en-US" sz="44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</a:rPr>
              <a:t>出处 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684213" y="981075"/>
            <a:ext cx="4608512" cy="252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kumimoji="1" lang="zh-CN" altLang="en-US" sz="3200" b="1" dirty="0">
                <a:latin typeface="Times New Roman" pitchFamily="18" charset="0"/>
              </a:rPr>
              <a:t>出自陶潜</a:t>
            </a:r>
            <a:r>
              <a:rPr kumimoji="1" lang="en-US" altLang="zh-CN" sz="3200" b="1" dirty="0">
                <a:latin typeface="Times New Roman" pitchFamily="18" charset="0"/>
              </a:rPr>
              <a:t>《</a:t>
            </a:r>
            <a:r>
              <a:rPr kumimoji="1" lang="zh-CN" altLang="en-US" sz="3200" b="1" dirty="0">
                <a:latin typeface="Times New Roman" pitchFamily="18" charset="0"/>
              </a:rPr>
              <a:t>五柳先生传</a:t>
            </a:r>
            <a:r>
              <a:rPr kumimoji="1" lang="en-US" altLang="zh-CN" sz="3200" b="1" dirty="0">
                <a:latin typeface="Times New Roman" pitchFamily="18" charset="0"/>
              </a:rPr>
              <a:t>》</a:t>
            </a:r>
            <a:r>
              <a:rPr kumimoji="1" lang="zh-CN" altLang="en-US" sz="3200" b="1" dirty="0">
                <a:latin typeface="Times New Roman" pitchFamily="18" charset="0"/>
              </a:rPr>
              <a:t>：“好读书，不求甚解”。原意是读书只领会要旨，不过于在字句上花工夫，属</a:t>
            </a:r>
            <a:r>
              <a:rPr kumimoji="1" lang="zh-CN" altLang="en-US" sz="3200" b="1" dirty="0">
                <a:solidFill>
                  <a:srgbClr val="FF0000"/>
                </a:solidFill>
                <a:latin typeface="Times New Roman" pitchFamily="18" charset="0"/>
              </a:rPr>
              <a:t>褒义</a:t>
            </a:r>
            <a:r>
              <a:rPr kumimoji="1" lang="zh-CN" altLang="en-US" sz="3200" b="1" dirty="0">
                <a:latin typeface="Times New Roman" pitchFamily="18" charset="0"/>
              </a:rPr>
              <a:t>。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539750" y="3716338"/>
            <a:ext cx="4319588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kumimoji="1" lang="zh-CN" altLang="en-US" sz="3200" b="1" dirty="0">
                <a:latin typeface="Times New Roman" pitchFamily="18" charset="0"/>
              </a:rPr>
              <a:t>今多谓学习或工作的态度不认真，不求深入理解，浅尝辄止，含</a:t>
            </a:r>
            <a:r>
              <a:rPr kumimoji="1" lang="zh-CN" altLang="en-US" sz="3200" b="1" dirty="0">
                <a:solidFill>
                  <a:srgbClr val="FF0000"/>
                </a:solidFill>
                <a:latin typeface="Times New Roman" pitchFamily="18" charset="0"/>
              </a:rPr>
              <a:t>贬义</a:t>
            </a:r>
            <a:r>
              <a:rPr kumimoji="1" lang="zh-CN" altLang="en-US" sz="3200" b="1" dirty="0">
                <a:solidFill>
                  <a:srgbClr val="CC9900"/>
                </a:solidFill>
                <a:latin typeface="Times New Roman" pitchFamily="18" charset="0"/>
              </a:rPr>
              <a:t>。</a:t>
            </a:r>
            <a:r>
              <a:rPr kumimoji="1" lang="zh-CN" altLang="en-US" sz="3200" b="1" dirty="0">
                <a:latin typeface="Times New Roman" pitchFamily="18" charset="0"/>
              </a:rPr>
              <a:t> </a:t>
            </a:r>
          </a:p>
        </p:txBody>
      </p:sp>
      <p:pic>
        <p:nvPicPr>
          <p:cNvPr id="8197" name="Picture 5" descr="陶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525" y="836613"/>
            <a:ext cx="3103563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图片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11188" y="549275"/>
            <a:ext cx="4465637" cy="570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kumimoji="1" lang="en-US" altLang="zh-CN" sz="2800" b="1" dirty="0">
                <a:latin typeface="宋体" pitchFamily="2" charset="-122"/>
              </a:rPr>
              <a:t>    </a:t>
            </a:r>
            <a:r>
              <a:rPr kumimoji="1" lang="zh-CN" altLang="en-US" sz="2800" b="1" dirty="0">
                <a:latin typeface="宋体" pitchFamily="2" charset="-122"/>
              </a:rPr>
              <a:t>邓拓，原名邓子健，邓云特，笔名</a:t>
            </a:r>
            <a:r>
              <a:rPr kumimoji="1" lang="zh-CN" altLang="en-US" sz="2800" b="1" dirty="0">
                <a:solidFill>
                  <a:schemeClr val="accent2"/>
                </a:solidFill>
                <a:latin typeface="宋体" pitchFamily="2" charset="-122"/>
              </a:rPr>
              <a:t>马南邨</a:t>
            </a:r>
            <a:r>
              <a:rPr kumimoji="1" lang="zh-CN" altLang="en-US" sz="2800" b="1" dirty="0">
                <a:latin typeface="宋体" pitchFamily="2" charset="-122"/>
              </a:rPr>
              <a:t>、向阳生等。建国后历任</a:t>
            </a:r>
            <a:r>
              <a:rPr kumimoji="1" lang="en-US" altLang="zh-CN" sz="2800" b="1" dirty="0">
                <a:latin typeface="宋体" pitchFamily="2" charset="-122"/>
              </a:rPr>
              <a:t>《</a:t>
            </a:r>
            <a:r>
              <a:rPr kumimoji="1" lang="zh-CN" altLang="en-US" sz="2800" b="1" dirty="0">
                <a:latin typeface="宋体" pitchFamily="2" charset="-122"/>
              </a:rPr>
              <a:t>人民日报</a:t>
            </a:r>
            <a:r>
              <a:rPr kumimoji="1" lang="en-US" altLang="zh-CN" sz="2800" b="1" dirty="0">
                <a:latin typeface="宋体" pitchFamily="2" charset="-122"/>
              </a:rPr>
              <a:t>》</a:t>
            </a:r>
            <a:r>
              <a:rPr kumimoji="1" lang="zh-CN" altLang="en-US" sz="2800" b="1" dirty="0">
                <a:latin typeface="宋体" pitchFamily="2" charset="-122"/>
              </a:rPr>
              <a:t>总编辑、社长，“文化大革命”一开始即遭迫害，</a:t>
            </a:r>
            <a:r>
              <a:rPr kumimoji="1" lang="en-US" altLang="zh-CN" sz="2800" b="1" dirty="0">
                <a:latin typeface="宋体" pitchFamily="2" charset="-122"/>
              </a:rPr>
              <a:t>1966</a:t>
            </a:r>
            <a:r>
              <a:rPr kumimoji="1" lang="zh-CN" altLang="en-US" sz="2800" b="1" dirty="0">
                <a:latin typeface="宋体" pitchFamily="2" charset="-122"/>
              </a:rPr>
              <a:t>年</a:t>
            </a:r>
            <a:r>
              <a:rPr kumimoji="1" lang="en-US" altLang="zh-CN" sz="2800" b="1" dirty="0">
                <a:latin typeface="宋体" pitchFamily="2" charset="-122"/>
              </a:rPr>
              <a:t>5</a:t>
            </a:r>
            <a:r>
              <a:rPr kumimoji="1" lang="zh-CN" altLang="en-US" sz="2800" b="1" dirty="0">
                <a:latin typeface="宋体" pitchFamily="2" charset="-122"/>
              </a:rPr>
              <a:t>月</a:t>
            </a:r>
            <a:r>
              <a:rPr kumimoji="1" lang="en-US" altLang="zh-CN" sz="2800" b="1" dirty="0">
                <a:latin typeface="宋体" pitchFamily="2" charset="-122"/>
              </a:rPr>
              <a:t>18</a:t>
            </a:r>
            <a:r>
              <a:rPr kumimoji="1" lang="zh-CN" altLang="en-US" sz="2800" b="1" dirty="0">
                <a:latin typeface="宋体" pitchFamily="2" charset="-122"/>
              </a:rPr>
              <a:t>日含冤去世，主要著作有</a:t>
            </a:r>
            <a:r>
              <a:rPr kumimoji="1" lang="en-US" altLang="zh-CN" sz="2800" b="1" dirty="0">
                <a:latin typeface="宋体" pitchFamily="2" charset="-122"/>
              </a:rPr>
              <a:t>《</a:t>
            </a:r>
            <a:r>
              <a:rPr kumimoji="1" lang="zh-CN" altLang="en-US" sz="2800" b="1" dirty="0">
                <a:latin typeface="宋体" pitchFamily="2" charset="-122"/>
              </a:rPr>
              <a:t>中国救荒史</a:t>
            </a:r>
            <a:r>
              <a:rPr kumimoji="1" lang="en-US" altLang="zh-CN" sz="2800" b="1" dirty="0">
                <a:latin typeface="宋体" pitchFamily="2" charset="-122"/>
              </a:rPr>
              <a:t>》</a:t>
            </a:r>
            <a:r>
              <a:rPr kumimoji="1" lang="zh-CN" altLang="en-US" sz="2800" b="1" dirty="0">
                <a:latin typeface="宋体" pitchFamily="2" charset="-122"/>
              </a:rPr>
              <a:t>、</a:t>
            </a:r>
            <a:r>
              <a:rPr kumimoji="1" lang="en-US" altLang="zh-CN" sz="2800" b="1" dirty="0">
                <a:solidFill>
                  <a:schemeClr val="accent2"/>
                </a:solidFill>
                <a:latin typeface="宋体" pitchFamily="2" charset="-122"/>
              </a:rPr>
              <a:t>《</a:t>
            </a:r>
            <a:r>
              <a:rPr kumimoji="1" lang="zh-CN" altLang="en-US" sz="2800" b="1" dirty="0">
                <a:solidFill>
                  <a:schemeClr val="accent2"/>
                </a:solidFill>
                <a:latin typeface="宋体" pitchFamily="2" charset="-122"/>
              </a:rPr>
              <a:t>燕山夜话</a:t>
            </a:r>
            <a:r>
              <a:rPr kumimoji="1" lang="en-US" altLang="zh-CN" sz="2800" b="1" dirty="0">
                <a:solidFill>
                  <a:schemeClr val="accent2"/>
                </a:solidFill>
                <a:latin typeface="宋体" pitchFamily="2" charset="-122"/>
              </a:rPr>
              <a:t>》</a:t>
            </a:r>
            <a:r>
              <a:rPr kumimoji="1" lang="zh-CN" altLang="en-US" sz="2800" b="1" dirty="0">
                <a:latin typeface="宋体" pitchFamily="2" charset="-122"/>
              </a:rPr>
              <a:t>、</a:t>
            </a:r>
            <a:r>
              <a:rPr kumimoji="1" lang="en-US" altLang="zh-CN" sz="2800" b="1" dirty="0">
                <a:latin typeface="宋体" pitchFamily="2" charset="-122"/>
              </a:rPr>
              <a:t>《</a:t>
            </a:r>
            <a:r>
              <a:rPr kumimoji="1" lang="zh-CN" altLang="en-US" sz="2800" b="1" dirty="0">
                <a:latin typeface="宋体" pitchFamily="2" charset="-122"/>
              </a:rPr>
              <a:t>论中国历史的几个问题</a:t>
            </a:r>
            <a:r>
              <a:rPr kumimoji="1" lang="en-US" altLang="zh-CN" sz="2800" b="1" dirty="0">
                <a:latin typeface="宋体" pitchFamily="2" charset="-122"/>
              </a:rPr>
              <a:t>》</a:t>
            </a:r>
            <a:r>
              <a:rPr kumimoji="1" lang="zh-CN" altLang="en-US" sz="2800" b="1" dirty="0">
                <a:latin typeface="宋体" pitchFamily="2" charset="-122"/>
              </a:rPr>
              <a:t>等，并与</a:t>
            </a:r>
            <a:r>
              <a:rPr kumimoji="1" lang="zh-CN" altLang="en-US" sz="2800" b="1" dirty="0">
                <a:solidFill>
                  <a:schemeClr val="accent2"/>
                </a:solidFill>
                <a:latin typeface="宋体" pitchFamily="2" charset="-122"/>
              </a:rPr>
              <a:t>吴晗</a:t>
            </a:r>
            <a:r>
              <a:rPr kumimoji="1" lang="zh-CN" altLang="en-US" sz="2800" b="1" dirty="0">
                <a:latin typeface="宋体" pitchFamily="2" charset="-122"/>
              </a:rPr>
              <a:t>、</a:t>
            </a:r>
            <a:r>
              <a:rPr kumimoji="1" lang="zh-CN" altLang="en-US" sz="2800" b="1" dirty="0">
                <a:solidFill>
                  <a:schemeClr val="accent2"/>
                </a:solidFill>
                <a:latin typeface="宋体" pitchFamily="2" charset="-122"/>
              </a:rPr>
              <a:t>廖沫沙</a:t>
            </a:r>
            <a:r>
              <a:rPr kumimoji="1" lang="zh-CN" altLang="en-US" sz="2800" b="1" dirty="0">
                <a:latin typeface="宋体" pitchFamily="2" charset="-122"/>
              </a:rPr>
              <a:t>合写</a:t>
            </a:r>
            <a:r>
              <a:rPr kumimoji="1" lang="en-US" altLang="zh-CN" sz="2800" b="1" dirty="0">
                <a:solidFill>
                  <a:schemeClr val="accent2"/>
                </a:solidFill>
                <a:latin typeface="宋体" pitchFamily="2" charset="-122"/>
              </a:rPr>
              <a:t>《</a:t>
            </a:r>
            <a:r>
              <a:rPr kumimoji="1" lang="zh-CN" altLang="en-US" sz="2800" b="1" dirty="0">
                <a:solidFill>
                  <a:schemeClr val="accent2"/>
                </a:solidFill>
                <a:latin typeface="宋体" pitchFamily="2" charset="-122"/>
              </a:rPr>
              <a:t>三家村札记</a:t>
            </a:r>
            <a:r>
              <a:rPr kumimoji="1" lang="en-US" altLang="zh-CN" sz="2800" b="1" dirty="0">
                <a:solidFill>
                  <a:schemeClr val="accent2"/>
                </a:solidFill>
                <a:latin typeface="宋体" pitchFamily="2" charset="-122"/>
              </a:rPr>
              <a:t>》</a:t>
            </a:r>
            <a:r>
              <a:rPr kumimoji="1" lang="zh-CN" altLang="en-US" sz="2800" b="1" dirty="0">
                <a:latin typeface="宋体" pitchFamily="2" charset="-122"/>
              </a:rPr>
              <a:t>，</a:t>
            </a:r>
            <a:r>
              <a:rPr kumimoji="1" lang="en-US" altLang="zh-CN" sz="2800" b="1" dirty="0">
                <a:latin typeface="宋体" pitchFamily="2" charset="-122"/>
              </a:rPr>
              <a:t>1944</a:t>
            </a:r>
            <a:r>
              <a:rPr kumimoji="1" lang="zh-CN" altLang="en-US" sz="2800" b="1" dirty="0">
                <a:latin typeface="宋体" pitchFamily="2" charset="-122"/>
              </a:rPr>
              <a:t>年主持编辑了第一部</a:t>
            </a:r>
            <a:r>
              <a:rPr kumimoji="1" lang="en-US" altLang="zh-CN" sz="2800" b="1" dirty="0">
                <a:latin typeface="宋体" pitchFamily="2" charset="-122"/>
              </a:rPr>
              <a:t>《</a:t>
            </a:r>
            <a:r>
              <a:rPr kumimoji="1" lang="zh-CN" altLang="en-US" sz="2800" b="1" dirty="0">
                <a:latin typeface="宋体" pitchFamily="2" charset="-122"/>
              </a:rPr>
              <a:t>毛泽东选集</a:t>
            </a:r>
            <a:r>
              <a:rPr kumimoji="1" lang="en-US" altLang="zh-CN" sz="2800" b="1" dirty="0">
                <a:latin typeface="宋体" pitchFamily="2" charset="-122"/>
              </a:rPr>
              <a:t>》</a:t>
            </a:r>
            <a:r>
              <a:rPr kumimoji="1" lang="zh-CN" altLang="en-US" sz="2800" b="1" dirty="0">
                <a:latin typeface="宋体" pitchFamily="2" charset="-122"/>
              </a:rPr>
              <a:t>。</a:t>
            </a:r>
            <a:r>
              <a:rPr kumimoji="1" lang="zh-CN" altLang="en-US" sz="3200" b="1" dirty="0">
                <a:latin typeface="宋体" pitchFamily="2" charset="-122"/>
              </a:rPr>
              <a:t> </a:t>
            </a:r>
          </a:p>
        </p:txBody>
      </p:sp>
      <p:pic>
        <p:nvPicPr>
          <p:cNvPr id="5123" name="Picture 3" descr="邓拓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307" t="3728" r="22797" b="20694"/>
          <a:stretch>
            <a:fillRect/>
          </a:stretch>
        </p:blipFill>
        <p:spPr bwMode="auto">
          <a:xfrm>
            <a:off x="6011863" y="0"/>
            <a:ext cx="3132137" cy="406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6148388" y="4365625"/>
            <a:ext cx="2995612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kumimoji="1" lang="zh-CN" altLang="en-US" sz="3200" b="1">
                <a:latin typeface="Times New Roman" pitchFamily="18" charset="0"/>
              </a:rPr>
              <a:t>邓拓</a:t>
            </a:r>
          </a:p>
          <a:p>
            <a:pPr algn="just"/>
            <a:r>
              <a:rPr kumimoji="1" lang="zh-CN" altLang="en-US" sz="3200" b="1">
                <a:latin typeface="Times New Roman" pitchFamily="18" charset="0"/>
              </a:rPr>
              <a:t>（</a:t>
            </a:r>
            <a:r>
              <a:rPr kumimoji="1" lang="en-US" altLang="zh-CN" sz="3200" b="1">
                <a:latin typeface="Times New Roman" pitchFamily="18" charset="0"/>
              </a:rPr>
              <a:t>1912~1966</a:t>
            </a:r>
            <a:r>
              <a:rPr kumimoji="1" lang="zh-CN" altLang="en-US" sz="3200" b="1">
                <a:latin typeface="Times New Roman" pitchFamily="18" charset="0"/>
              </a:rPr>
              <a:t>）福建闽侯（今福州）人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684213" y="1412875"/>
            <a:ext cx="4175125" cy="393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/>
              <a:t>              </a:t>
            </a:r>
            <a:r>
              <a:rPr lang="zh-CN" altLang="en-US" sz="3600" b="1">
                <a:solidFill>
                  <a:schemeClr val="accent2"/>
                </a:solidFill>
              </a:rPr>
              <a:t>作者一开头就提出了一般人常常认为的观点“对任何问题不求甚解都是不好的”，对此，作者又是怎样看得呢？ 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084888" y="908050"/>
            <a:ext cx="2620962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“</a:t>
            </a:r>
            <a:r>
              <a:rPr lang="zh-CN" altLang="en-US" sz="3200" b="1">
                <a:solidFill>
                  <a:srgbClr val="FF0000"/>
                </a:solidFill>
              </a:rPr>
              <a:t>盲目反对不求甚解的态度同样没有充分的理由”“这是古人读书的正确态度，我们应该虚心学习，完全不应该对他滥加粗暴的不讲道理的非议。”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611188" y="1236663"/>
            <a:ext cx="4176712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dirty="0"/>
              <a:t>            </a:t>
            </a:r>
            <a:r>
              <a:rPr lang="zh-CN" altLang="en-US" sz="3200" b="1" dirty="0">
                <a:solidFill>
                  <a:schemeClr val="accent2"/>
                </a:solidFill>
              </a:rPr>
              <a:t>作者先提出一个错误的观点（树靶子），然后加以论证，最终证明这个观点是错误的，从而更有力地表明正确的观点，我们称这种文章叫</a:t>
            </a:r>
            <a:r>
              <a:rPr lang="zh-CN" altLang="en-US" sz="3200" b="1" dirty="0">
                <a:solidFill>
                  <a:srgbClr val="FF0000"/>
                </a:solidFill>
              </a:rPr>
              <a:t>驳论文</a:t>
            </a:r>
            <a:r>
              <a:rPr lang="zh-CN" altLang="en-US" sz="3200" b="1" dirty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476375" y="836613"/>
            <a:ext cx="270033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xmlns="" w="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6000" b="1">
                <a:solidFill>
                  <a:srgbClr val="A81E9B"/>
                </a:solidFill>
                <a:latin typeface="Times New Roman" pitchFamily="18" charset="0"/>
                <a:ea typeface="方正舒体" pitchFamily="2" charset="-122"/>
              </a:rPr>
              <a:t>驳论文</a:t>
            </a:r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1981200" y="3505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39750" y="1916113"/>
            <a:ext cx="4392613" cy="3654425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>
            <a:spAutoFit/>
          </a:bodyPr>
          <a:lstStyle/>
          <a:p>
            <a:pPr algn="just">
              <a:spcBef>
                <a:spcPct val="50000"/>
              </a:spcBef>
            </a:pPr>
            <a:r>
              <a:rPr kumimoji="1" lang="zh-CN" altLang="en-US" sz="3600" b="1" dirty="0">
                <a:solidFill>
                  <a:schemeClr val="accent2"/>
                </a:solidFill>
                <a:latin typeface="Times New Roman" pitchFamily="18" charset="0"/>
                <a:ea typeface="楷体_GB2312" pitchFamily="49" charset="-122"/>
              </a:rPr>
              <a:t>驳论可以鲜明地</a:t>
            </a:r>
            <a:r>
              <a:rPr kumimoji="1" lang="zh-CN" altLang="en-US" sz="3600" b="1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反驳一个错误观点</a:t>
            </a:r>
            <a:r>
              <a:rPr kumimoji="1" lang="zh-CN" altLang="en-US" sz="3600" b="1" dirty="0">
                <a:solidFill>
                  <a:schemeClr val="accent2"/>
                </a:solidFill>
                <a:latin typeface="Times New Roman" pitchFamily="18" charset="0"/>
                <a:ea typeface="楷体_GB2312" pitchFamily="49" charset="-122"/>
              </a:rPr>
              <a:t>，也可以是就别人论述的一个问题</a:t>
            </a:r>
            <a:r>
              <a:rPr kumimoji="1" lang="zh-CN" altLang="en-US" sz="3600" b="1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发表不同看法</a:t>
            </a:r>
            <a:r>
              <a:rPr kumimoji="1" lang="zh-CN" altLang="en-US" sz="3600" b="1" dirty="0">
                <a:solidFill>
                  <a:schemeClr val="accent2"/>
                </a:solidFill>
                <a:latin typeface="Times New Roman" pitchFamily="18" charset="0"/>
                <a:ea typeface="楷体_GB2312" pitchFamily="49" charset="-122"/>
              </a:rPr>
              <a:t>，或</a:t>
            </a:r>
            <a:r>
              <a:rPr kumimoji="1" lang="zh-CN" altLang="en-US" sz="3600" b="1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提出质疑</a:t>
            </a:r>
            <a:r>
              <a:rPr kumimoji="1" lang="zh-CN" altLang="en-US" sz="3600" b="1" dirty="0">
                <a:solidFill>
                  <a:schemeClr val="accent2"/>
                </a:solidFill>
                <a:latin typeface="Times New Roman" pitchFamily="18" charset="0"/>
                <a:ea typeface="楷体_GB2312" pitchFamily="49" charset="-122"/>
              </a:rPr>
              <a:t>，进行商榷。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364163" y="45085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8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900113" y="2276475"/>
            <a:ext cx="496728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kumimoji="1" lang="en-US" altLang="zh-CN" sz="3200" b="1" dirty="0">
                <a:solidFill>
                  <a:srgbClr val="1440AE"/>
                </a:solidFill>
                <a:latin typeface="Times New Roman" pitchFamily="18" charset="0"/>
              </a:rPr>
              <a:t>1</a:t>
            </a:r>
            <a:r>
              <a:rPr kumimoji="1" lang="zh-CN" altLang="en-US" sz="3200" b="1" dirty="0">
                <a:solidFill>
                  <a:srgbClr val="1440AE"/>
                </a:solidFill>
                <a:latin typeface="Times New Roman" pitchFamily="18" charset="0"/>
              </a:rPr>
              <a:t>、反驳对方的论点，从论据和论证方法上找问题。   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057400" y="3810000"/>
            <a:ext cx="373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>
                <a:latin typeface="Times New Roman" pitchFamily="18" charset="0"/>
              </a:rPr>
              <a:t> </a:t>
            </a:r>
            <a:endParaRPr kumimoji="1" lang="en-US" altLang="zh-CN" sz="2400" b="1">
              <a:solidFill>
                <a:srgbClr val="D23CC4"/>
              </a:solidFill>
              <a:latin typeface="Times New Roman" pitchFamily="18" charset="0"/>
              <a:ea typeface="华文行楷" pitchFamily="2" charset="-122"/>
            </a:endParaRPr>
          </a:p>
        </p:txBody>
      </p:sp>
      <p:pic>
        <p:nvPicPr>
          <p:cNvPr id="7172" name="Picture 4" descr="PE03254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371600"/>
            <a:ext cx="1635125" cy="424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SO01862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427038"/>
            <a:ext cx="5543550" cy="117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258888" y="549275"/>
            <a:ext cx="4103687" cy="669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400" b="1" i="1" dirty="0">
                <a:solidFill>
                  <a:schemeClr val="accent2"/>
                </a:solidFill>
                <a:latin typeface="Times New Roman" pitchFamily="18" charset="0"/>
                <a:ea typeface="华文行楷" pitchFamily="2" charset="-122"/>
              </a:rPr>
              <a:t>反驳对方的论点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900113" y="3573463"/>
            <a:ext cx="4967287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kumimoji="1" lang="en-US" altLang="zh-CN" sz="3200" b="1" dirty="0">
                <a:solidFill>
                  <a:srgbClr val="1440AE"/>
                </a:solidFill>
                <a:latin typeface="Times New Roman" pitchFamily="18" charset="0"/>
              </a:rPr>
              <a:t>2</a:t>
            </a:r>
            <a:r>
              <a:rPr kumimoji="1" lang="zh-CN" altLang="en-US" sz="3200" b="1" dirty="0">
                <a:solidFill>
                  <a:srgbClr val="1440AE"/>
                </a:solidFill>
                <a:latin typeface="Times New Roman" pitchFamily="18" charset="0"/>
              </a:rPr>
              <a:t>、反驳对方的论点，要注重分析，把理讲透，使人信服，不能扣大帽子。   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0" grpId="1"/>
      <p:bldP spid="7175" grpId="0" autoUpdateAnimBg="0"/>
      <p:bldP spid="717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684213" y="1125538"/>
            <a:ext cx="40322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3200" b="1" dirty="0">
                <a:solidFill>
                  <a:schemeClr val="accent2"/>
                </a:solidFill>
              </a:rPr>
              <a:t>        </a:t>
            </a:r>
            <a:r>
              <a:rPr lang="zh-CN" altLang="en-US" sz="3200" b="1" dirty="0">
                <a:solidFill>
                  <a:schemeClr val="accent2"/>
                </a:solidFill>
              </a:rPr>
              <a:t>作者是怎么驳斥那个“对任何问题不求甚解都是不好的”错误观点的呢？也就是说，作者是怎样来论证的呢，请同学们快速阅读课文，谈谈本文的论证思路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1306</Words>
  <Application>Microsoft Office PowerPoint</Application>
  <PresentationFormat>全屏显示(4:3)</PresentationFormat>
  <Paragraphs>53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第一PPT模板网-WWW.1PPT.COM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Company>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dc:description>第一PPT模板网-WWW.1PPT.COM_x000d_
</dc:description>
  <cp:lastModifiedBy>Administrator</cp:lastModifiedBy>
  <cp:revision>12</cp:revision>
  <dcterms:created xsi:type="dcterms:W3CDTF">2006-09-24T06:10:40Z</dcterms:created>
  <dcterms:modified xsi:type="dcterms:W3CDTF">2017-04-10T06:31:41Z</dcterms:modified>
  <cp:category>第一PPT模板网-WWW.1PPT.COM</cp:category>
</cp:coreProperties>
</file>