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61" r:id="rId2"/>
    <p:sldId id="256" r:id="rId3"/>
    <p:sldId id="257" r:id="rId4"/>
    <p:sldId id="258" r:id="rId5"/>
    <p:sldId id="263" r:id="rId6"/>
    <p:sldId id="264" r:id="rId7"/>
    <p:sldId id="265" r:id="rId8"/>
    <p:sldId id="260" r:id="rId9"/>
    <p:sldId id="266" r:id="rId10"/>
    <p:sldId id="268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39833-EF66-4451-A531-A05AB271A77F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AE2B6-000B-4781-A47E-7937E9250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2018/5/30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136904" cy="1440160"/>
          </a:xfrm>
        </p:spPr>
        <p:txBody>
          <a:bodyPr>
            <a:noAutofit/>
          </a:bodyPr>
          <a:lstStyle/>
          <a:p>
            <a:r>
              <a:rPr lang="zh-CN" altLang="en-US" sz="3600" dirty="0" smtClean="0"/>
              <a:t>“九万里风鹏正举”李清照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渔家傲</a:t>
            </a:r>
            <a:r>
              <a:rPr lang="en-US" altLang="zh-CN" sz="3600" dirty="0" smtClean="0"/>
              <a:t>》</a:t>
            </a:r>
            <a:br>
              <a:rPr lang="en-US" altLang="zh-CN" sz="3600" dirty="0" smtClean="0"/>
            </a:br>
            <a:endParaRPr lang="zh-CN" altLang="en-US" sz="3600" dirty="0"/>
          </a:p>
        </p:txBody>
      </p:sp>
      <p:sp>
        <p:nvSpPr>
          <p:cNvPr id="4" name="矩形 3"/>
          <p:cNvSpPr/>
          <p:nvPr/>
        </p:nvSpPr>
        <p:spPr>
          <a:xfrm>
            <a:off x="323528" y="2492896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4617B"/>
                </a:solidFill>
                <a:latin typeface="Calibri"/>
                <a:ea typeface="隶书"/>
                <a:cs typeface="+mj-cs"/>
              </a:rPr>
              <a:t>“这妖精扇一翅就有</a:t>
            </a:r>
            <a:r>
              <a:rPr lang="zh-CN" altLang="en-US" sz="3600" b="1" dirty="0" smtClean="0">
                <a:solidFill>
                  <a:srgbClr val="04617B"/>
                </a:solidFill>
                <a:latin typeface="Calibri"/>
                <a:ea typeface="隶书"/>
                <a:cs typeface="+mj-cs"/>
              </a:rPr>
              <a:t>九万里</a:t>
            </a:r>
            <a:r>
              <a:rPr lang="zh-CN" altLang="en-US" sz="3600" dirty="0" smtClean="0">
                <a:solidFill>
                  <a:srgbClr val="04617B"/>
                </a:solidFill>
                <a:latin typeface="Calibri"/>
                <a:ea typeface="隶书"/>
                <a:cs typeface="+mj-cs"/>
              </a:rPr>
              <a:t>，两扇就赶过了，所以被他一把抓住，拿在手中，左右挣挫不得。”</a:t>
            </a:r>
            <a:r>
              <a:rPr lang="en-US" altLang="zh-CN" sz="3600" dirty="0" smtClean="0">
                <a:solidFill>
                  <a:srgbClr val="04617B"/>
                </a:solidFill>
                <a:latin typeface="Calibri"/>
                <a:ea typeface="隶书"/>
                <a:cs typeface="+mj-cs"/>
              </a:rPr>
              <a:t> 《</a:t>
            </a:r>
            <a:r>
              <a:rPr lang="zh-CN" altLang="en-US" sz="3600" dirty="0" smtClean="0">
                <a:solidFill>
                  <a:srgbClr val="04617B"/>
                </a:solidFill>
                <a:latin typeface="Calibri"/>
                <a:ea typeface="隶书"/>
                <a:cs typeface="+mj-cs"/>
              </a:rPr>
              <a:t>西游记</a:t>
            </a:r>
            <a:r>
              <a:rPr lang="en-US" altLang="zh-CN" sz="3600" dirty="0" smtClean="0">
                <a:solidFill>
                  <a:srgbClr val="04617B"/>
                </a:solidFill>
                <a:latin typeface="Calibri"/>
                <a:ea typeface="隶书"/>
                <a:cs typeface="+mj-cs"/>
              </a:rPr>
              <a:t>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a7abf9cc12547bc9828c8c572b390c3_th.pn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b="8319"/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980728"/>
            <a:ext cx="7869560" cy="5328592"/>
          </a:xfrm>
        </p:spPr>
        <p:txBody>
          <a:bodyPr vert="eaVert">
            <a:noAutofit/>
          </a:bodyPr>
          <a:lstStyle/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北冥有鱼，其名为鲲。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鲲之大，不知其几千里也。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化而为鸟，其名为鹏。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鹏之背，不知其几千里也，怒而飞，其翼若垂天之云。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是鸟也，海运则将徙于南冥。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南冥者，天池也。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齐谐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者，志怪者也。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谐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之言曰：“鹏之徙于南冥也，水击三千里，抟扶摇而上者九万里，去以六月息者也。”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野马也，尘埃也，生物之以息相吹也。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天之苍苍，其正色邪？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其远而无所至极邪？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其视下也，亦若是则已矣。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2160240" cy="720080"/>
          </a:xfrm>
        </p:spPr>
        <p:txBody>
          <a:bodyPr>
            <a:noAutofit/>
          </a:bodyPr>
          <a:lstStyle/>
          <a:p>
            <a:r>
              <a:rPr lang="zh-CN" altLang="en-US" sz="6000" b="1" dirty="0" smtClean="0"/>
              <a:t>背诵</a:t>
            </a:r>
            <a:endParaRPr lang="zh-CN" alt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6264696" cy="4032448"/>
          </a:xfrm>
        </p:spPr>
        <p:txBody>
          <a:bodyPr>
            <a:normAutofit/>
          </a:bodyPr>
          <a:lstStyle/>
          <a:p>
            <a:pPr algn="l"/>
            <a:r>
              <a:rPr lang="zh-CN" altLang="en-US" sz="11500" dirty="0" smtClean="0"/>
              <a:t>北冥有鱼</a:t>
            </a:r>
            <a:r>
              <a:rPr lang="en-US" altLang="zh-CN" sz="11500" dirty="0" smtClean="0"/>
              <a:t/>
            </a:r>
            <a:br>
              <a:rPr lang="en-US" altLang="zh-CN" sz="11500" dirty="0" smtClean="0"/>
            </a:br>
            <a:r>
              <a:rPr lang="en-US" altLang="zh-CN" sz="11500" dirty="0" smtClean="0"/>
              <a:t>        </a:t>
            </a:r>
            <a:r>
              <a:rPr lang="en-US" altLang="zh-CN" sz="6700" dirty="0" smtClean="0"/>
              <a:t>《</a:t>
            </a:r>
            <a:r>
              <a:rPr lang="zh-CN" altLang="en-US" sz="6700" dirty="0" smtClean="0"/>
              <a:t>庄子</a:t>
            </a:r>
            <a:r>
              <a:rPr lang="en-US" altLang="zh-CN" sz="6700" dirty="0" smtClean="0"/>
              <a:t>》</a:t>
            </a:r>
            <a:endParaRPr lang="zh-CN" altLang="en-US" sz="6700" dirty="0"/>
          </a:p>
        </p:txBody>
      </p:sp>
      <p:sp>
        <p:nvSpPr>
          <p:cNvPr id="3" name="TextBox 2"/>
          <p:cNvSpPr txBox="1"/>
          <p:nvPr/>
        </p:nvSpPr>
        <p:spPr>
          <a:xfrm>
            <a:off x="6084168" y="594928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广州市第八十九中学</a:t>
            </a:r>
            <a:endParaRPr lang="en-US" altLang="zh-CN" dirty="0" smtClean="0"/>
          </a:p>
          <a:p>
            <a:r>
              <a:rPr lang="zh-CN" altLang="en-US" dirty="0" smtClean="0"/>
              <a:t>孙小贺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427168" cy="1143000"/>
          </a:xfrm>
        </p:spPr>
        <p:txBody>
          <a:bodyPr/>
          <a:lstStyle/>
          <a:p>
            <a:r>
              <a:rPr lang="zh-CN" altLang="en-US" dirty="0" smtClean="0"/>
              <a:t>学习目标 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2016224"/>
          </a:xfrm>
        </p:spPr>
        <p:txBody>
          <a:bodyPr>
            <a:normAutofit/>
          </a:bodyPr>
          <a:lstStyle/>
          <a:p>
            <a:r>
              <a:rPr lang="en-US" altLang="zh-CN" sz="3200" b="1" dirty="0" smtClean="0">
                <a:latin typeface="+mn-ea"/>
              </a:rPr>
              <a:t>1.</a:t>
            </a:r>
            <a:r>
              <a:rPr lang="zh-CN" altLang="zh-CN" sz="3200" b="1" dirty="0" smtClean="0">
                <a:latin typeface="+mn-ea"/>
              </a:rPr>
              <a:t>反复诵读，培养文言语感； </a:t>
            </a:r>
            <a:r>
              <a:rPr lang="en-US" altLang="zh-CN" sz="3200" b="1" dirty="0" smtClean="0">
                <a:latin typeface="+mn-ea"/>
              </a:rPr>
              <a:t>    </a:t>
            </a:r>
          </a:p>
          <a:p>
            <a:r>
              <a:rPr lang="en-US" altLang="zh-CN" sz="3200" b="1" dirty="0" smtClean="0">
                <a:latin typeface="+mn-ea"/>
              </a:rPr>
              <a:t>2.</a:t>
            </a:r>
            <a:r>
              <a:rPr lang="zh-CN" altLang="zh-CN" sz="3200" b="1" dirty="0" smtClean="0">
                <a:latin typeface="+mn-ea"/>
              </a:rPr>
              <a:t>借助注释读懂课文，积累文言词语；</a:t>
            </a:r>
          </a:p>
          <a:p>
            <a:r>
              <a:rPr lang="en-US" altLang="zh-CN" sz="3200" b="1" dirty="0" smtClean="0">
                <a:latin typeface="+mn-ea"/>
              </a:rPr>
              <a:t>3.</a:t>
            </a:r>
            <a:r>
              <a:rPr lang="zh-CN" altLang="zh-CN" sz="3200" b="1" dirty="0" smtClean="0">
                <a:latin typeface="+mn-ea"/>
              </a:rPr>
              <a:t>体会大鹏的形象特点以及作者奇特的想象。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a7abf9cc12547bc9828c8c572b390c3_th.pn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b="8319"/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980728"/>
            <a:ext cx="7869560" cy="5328592"/>
          </a:xfrm>
        </p:spPr>
        <p:txBody>
          <a:bodyPr vert="eaVert">
            <a:noAutofit/>
          </a:bodyPr>
          <a:lstStyle/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北冥有鱼，其名为鲲。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鲲之大，不知其几千里也。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化而为鸟，其名为鹏。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鹏之背，不知其几千里也，怒而飞，其翼若垂天之云。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是鸟也，海运则将徙于南冥。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南冥者，天池也。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齐谐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者，志怪者也。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谐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之言曰：“鹏之徙于南冥也，水击三千里，抟扶摇而上者九万里，去以六月息者也。”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野马也，尘埃也，生物之以息相吹也。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天之苍苍，其正色邪？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其远而无所至极邪？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其视下也，亦若是则已矣。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2664296" cy="720080"/>
          </a:xfrm>
        </p:spPr>
        <p:txBody>
          <a:bodyPr>
            <a:noAutofit/>
          </a:bodyPr>
          <a:lstStyle/>
          <a:p>
            <a:r>
              <a:rPr lang="zh-CN" altLang="en-US" sz="6000" b="1" dirty="0" smtClean="0"/>
              <a:t>知句读</a:t>
            </a:r>
            <a:endParaRPr lang="zh-CN" alt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a7abf9cc12547bc9828c8c572b390c3_th.pn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b="8319"/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275856" y="44624"/>
            <a:ext cx="2664296" cy="792088"/>
          </a:xfrm>
        </p:spPr>
        <p:txBody>
          <a:bodyPr>
            <a:noAutofit/>
          </a:bodyPr>
          <a:lstStyle/>
          <a:p>
            <a:r>
              <a:rPr lang="zh-CN" altLang="en-US" sz="6000" b="1" dirty="0" smtClean="0"/>
              <a:t>明句义</a:t>
            </a:r>
            <a:endParaRPr lang="zh-CN" altLang="en-US" sz="6000" b="1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611560" y="908720"/>
            <a:ext cx="7869560" cy="5328592"/>
          </a:xfrm>
          <a:prstGeom prst="rect">
            <a:avLst/>
          </a:prstGeom>
        </p:spPr>
        <p:txBody>
          <a:bodyPr vert="eaVert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北冥有鱼，其名为鲲。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鲲之大，不知其几千里也。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化而为鸟，其名为鹏。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鹏之背，不知其几千里也，怒而飞，其翼若垂天之云。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是鸟也，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海运则将徙于南冥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南冥者，天池也。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齐谐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者，志怪者也。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谐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之言曰：“鹏之徙于南冥也，水击三千里，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抟扶摇而上者九万里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，去以六月息者也。”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野马也，尘埃也，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生物之以息相吹也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天之苍苍，其正色邪？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其远而无所至极邪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？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其视下也，亦若是则已矣。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a7abf9cc12547bc9828c8c572b390c3_th.pn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rcRect b="8319"/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56176" y="-171400"/>
            <a:ext cx="2664296" cy="936104"/>
          </a:xfrm>
        </p:spPr>
        <p:txBody>
          <a:bodyPr>
            <a:noAutofit/>
          </a:bodyPr>
          <a:lstStyle/>
          <a:p>
            <a:r>
              <a:rPr lang="zh-CN" altLang="en-US" sz="6000" b="1" dirty="0" smtClean="0"/>
              <a:t>分层次</a:t>
            </a:r>
            <a:endParaRPr lang="zh-CN" altLang="en-US" sz="6000" b="1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611560" y="908720"/>
            <a:ext cx="7869560" cy="5256584"/>
          </a:xfrm>
          <a:prstGeom prst="rect">
            <a:avLst/>
          </a:prstGeom>
        </p:spPr>
        <p:txBody>
          <a:bodyPr vert="eaVert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北冥有鱼，其名为鲲。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鲲之大，不知其几千里也。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化而为鸟，其名为鹏。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鹏之背，不知其几千里也，怒而飞，其翼若垂天之云。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是鸟也，海运则将徙于南冥。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南冥者，天池也。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齐谐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者，志怪者也。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谐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之言曰：“鹏之徙于南冥也，水击三千里，抟扶摇而上者九万里，去以六月息者也。”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野马也，尘埃也，生物之以息相吹也。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天之苍苍，其正色邪？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其远而无所至极邪？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其视下也，亦若是则已矣。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012160" y="980728"/>
            <a:ext cx="0" cy="48965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267744" y="1052736"/>
            <a:ext cx="0" cy="46805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48264" y="573325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外形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580526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活动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580526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鸟瞰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712968" cy="2376264"/>
          </a:xfrm>
        </p:spPr>
        <p:txBody>
          <a:bodyPr>
            <a:noAutofit/>
          </a:bodyPr>
          <a:lstStyle/>
          <a:p>
            <a:r>
              <a:rPr lang="zh-CN" altLang="en-US" sz="6000" dirty="0" smtClean="0">
                <a:solidFill>
                  <a:schemeClr val="tx1"/>
                </a:solidFill>
              </a:rPr>
              <a:t>描绘</a:t>
            </a:r>
            <a:r>
              <a:rPr lang="en-US" altLang="zh-CN" sz="3600" dirty="0" smtClean="0">
                <a:solidFill>
                  <a:schemeClr val="tx1"/>
                </a:solidFill>
              </a:rPr>
              <a:t/>
            </a:r>
            <a:br>
              <a:rPr lang="en-US" altLang="zh-CN" sz="3600" dirty="0" smtClean="0">
                <a:solidFill>
                  <a:schemeClr val="tx1"/>
                </a:solidFill>
              </a:rPr>
            </a:br>
            <a:r>
              <a:rPr lang="zh-CN" altLang="en-US" sz="3600" dirty="0" smtClean="0">
                <a:solidFill>
                  <a:schemeClr val="tx1"/>
                </a:solidFill>
              </a:rPr>
              <a:t>“鹏之徙于南冥也，水击三千里，抟扶摇而上者九万里，去以六月息者也。”</a:t>
            </a:r>
            <a:endParaRPr lang="zh-CN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528" y="3356992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Calibri"/>
                <a:ea typeface="隶书"/>
                <a:cs typeface="+mj-cs"/>
              </a:rPr>
              <a:t>提示：结合全文，合理想象，五官感知，恰当修辞。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558dfd4f5a7a6ff34b26860911d1b81f54efa6b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8170" y="0"/>
            <a:ext cx="915217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3356992"/>
            <a:ext cx="4896544" cy="708688"/>
          </a:xfrm>
        </p:spPr>
        <p:txBody>
          <a:bodyPr>
            <a:no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</a:rPr>
              <a:t>“鹏” 的形象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12160" y="2924944"/>
            <a:ext cx="2736304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硕大无比</a:t>
            </a:r>
            <a:endParaRPr lang="en-US" altLang="zh-CN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</a:rPr>
              <a:t>力大无穷</a:t>
            </a:r>
            <a:endParaRPr lang="en-US" altLang="zh-CN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</a:rPr>
              <a:t>志存高远</a:t>
            </a:r>
            <a:endParaRPr lang="en-US" altLang="zh-CN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</a:rPr>
              <a:t>善借长风</a:t>
            </a:r>
            <a:endParaRPr lang="en-US" altLang="zh-CN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zh-CN" alt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“大鹏”形象对中国文化的影响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r>
              <a:rPr lang="zh-CN" altLang="en-US" b="1" dirty="0" smtClean="0"/>
              <a:t>岳飞，字鹏举。</a:t>
            </a:r>
            <a:endParaRPr lang="en-US" altLang="zh-CN" b="1" dirty="0" smtClean="0"/>
          </a:p>
          <a:p>
            <a:r>
              <a:rPr lang="zh-CN" altLang="en-US" b="1" dirty="0" smtClean="0"/>
              <a:t>大鹏一日同风起，扶摇直上九万里。（李白）</a:t>
            </a:r>
            <a:endParaRPr lang="en-US" altLang="zh-CN" b="1" dirty="0" smtClean="0"/>
          </a:p>
          <a:p>
            <a:r>
              <a:rPr lang="zh-CN" altLang="en-US" b="1" dirty="0" smtClean="0"/>
              <a:t>自信人生二百年，会当水击三千里。（毛泽东）</a:t>
            </a:r>
            <a:endParaRPr lang="en-US" altLang="zh-CN" b="1" dirty="0" smtClean="0"/>
          </a:p>
          <a:p>
            <a:r>
              <a:rPr lang="zh-CN" altLang="en-US" b="1" dirty="0" smtClean="0"/>
              <a:t>成语：鲲鹏展翅、鹏程万里、扶摇直上</a:t>
            </a:r>
            <a:r>
              <a:rPr lang="en-US" altLang="zh-CN" b="1" dirty="0" smtClean="0"/>
              <a:t>……</a:t>
            </a:r>
          </a:p>
          <a:p>
            <a:r>
              <a:rPr lang="zh-CN" altLang="en-US" b="1" dirty="0" smtClean="0"/>
              <a:t>电影：大鱼海棠</a:t>
            </a:r>
            <a:endParaRPr lang="en-US" altLang="zh-CN" b="1" dirty="0" smtClean="0"/>
          </a:p>
          <a:p>
            <a:r>
              <a:rPr lang="zh-CN" altLang="en-US" b="1" dirty="0" smtClean="0"/>
              <a:t>游戏：庄周的鲲</a:t>
            </a:r>
            <a:endParaRPr lang="zh-CN" altLang="en-US" b="1" dirty="0"/>
          </a:p>
        </p:txBody>
      </p:sp>
      <p:pic>
        <p:nvPicPr>
          <p:cNvPr id="4" name="图片 3" descr="0193bf578de4330000012e7e277bbf.jpg"/>
          <p:cNvPicPr>
            <a:picLocks noChangeAspect="1"/>
          </p:cNvPicPr>
          <p:nvPr/>
        </p:nvPicPr>
        <p:blipFill>
          <a:blip r:embed="rId2" cstate="print"/>
          <a:srcRect l="53937" t="5955" r="5113" b="3574"/>
          <a:stretch>
            <a:fillRect/>
          </a:stretch>
        </p:blipFill>
        <p:spPr>
          <a:xfrm>
            <a:off x="3971836" y="3717032"/>
            <a:ext cx="2016224" cy="294678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2076" y="3645024"/>
            <a:ext cx="2904420" cy="308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370</TotalTime>
  <Words>822</Words>
  <Application>Microsoft Office PowerPoint</Application>
  <PresentationFormat>全屏显示(4:3)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流畅</vt:lpstr>
      <vt:lpstr>“九万里风鹏正举”李清照《渔家傲》 </vt:lpstr>
      <vt:lpstr>北冥有鱼         《庄子》</vt:lpstr>
      <vt:lpstr>学习目标 </vt:lpstr>
      <vt:lpstr>知句读</vt:lpstr>
      <vt:lpstr>明句义</vt:lpstr>
      <vt:lpstr>分层次</vt:lpstr>
      <vt:lpstr>描绘 “鹏之徙于南冥也，水击三千里，抟扶摇而上者九万里，去以六月息者也。”</vt:lpstr>
      <vt:lpstr>“鹏” 的形象</vt:lpstr>
      <vt:lpstr>“大鹏”形象对中国文化的影响</vt:lpstr>
      <vt:lpstr>背诵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孙小贺</cp:lastModifiedBy>
  <cp:revision>34</cp:revision>
  <dcterms:created xsi:type="dcterms:W3CDTF">2018-05-30T02:04:57Z</dcterms:created>
  <dcterms:modified xsi:type="dcterms:W3CDTF">2018-05-30T10:00:28Z</dcterms:modified>
</cp:coreProperties>
</file>