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379" r:id="rId3"/>
    <p:sldId id="403" r:id="rId4"/>
    <p:sldId id="380" r:id="rId5"/>
    <p:sldId id="356" r:id="rId6"/>
    <p:sldId id="357" r:id="rId7"/>
    <p:sldId id="382" r:id="rId8"/>
    <p:sldId id="358" r:id="rId9"/>
    <p:sldId id="359" r:id="rId10"/>
    <p:sldId id="383" r:id="rId11"/>
    <p:sldId id="384" r:id="rId12"/>
    <p:sldId id="385" r:id="rId13"/>
    <p:sldId id="360" r:id="rId14"/>
    <p:sldId id="361" r:id="rId15"/>
    <p:sldId id="387" r:id="rId16"/>
    <p:sldId id="362" r:id="rId17"/>
    <p:sldId id="363" r:id="rId18"/>
    <p:sldId id="388" r:id="rId19"/>
    <p:sldId id="390" r:id="rId20"/>
    <p:sldId id="389" r:id="rId21"/>
    <p:sldId id="391" r:id="rId22"/>
    <p:sldId id="392" r:id="rId23"/>
    <p:sldId id="393" r:id="rId24"/>
    <p:sldId id="394" r:id="rId25"/>
    <p:sldId id="395" r:id="rId26"/>
    <p:sldId id="396" r:id="rId27"/>
    <p:sldId id="398" r:id="rId28"/>
    <p:sldId id="364" r:id="rId29"/>
    <p:sldId id="400" r:id="rId30"/>
    <p:sldId id="365" r:id="rId3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0FC6"/>
    <a:srgbClr val="069B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1104" y="-612"/>
      </p:cViewPr>
      <p:guideLst>
        <p:guide orient="horz" pos="218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notesMaster" Target="notesMasters/notesMaster1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4274" name="页眉占位符 5427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54275" name="日期占位符 5427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54276" name="幻灯片图像占位符 54275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4277" name="文本占位符 54276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4278" name="页脚占位符 54277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altLang="en-US" sz="1200" dirty="0"/>
          </a:p>
        </p:txBody>
      </p:sp>
      <p:sp>
        <p:nvSpPr>
          <p:cNvPr id="54279" name="灯片编号占位符 5427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>
            <a:alphaModFix amt="51000"/>
          </a:blip>
          <a:tile tx="6350" ty="0" sx="100000" sy="100000" flip="none" algn="tl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19138" name="标题 21913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19139" name="文本占位符 21913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19140" name="日期占位符 219139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9141" name="页脚占位符 21914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9142" name="灯片编号占位符 21914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image" Target="../media/image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.xml"/><Relationship Id="rId1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7.xml"/><Relationship Id="rId2" Type="http://schemas.openxmlformats.org/officeDocument/2006/relationships/image" Target="../media/image13.png"/><Relationship Id="rId1" Type="http://schemas.openxmlformats.org/officeDocument/2006/relationships/tags" Target="../tags/tag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b2599cbaf524ccbff121845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85" y="5715"/>
            <a:ext cx="9105265" cy="68287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b="1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</a:rPr>
              <a:t>小说开头的民谣有什么作用？</a:t>
            </a:r>
            <a:endParaRPr lang="zh-CN" altLang="en-US" b="1">
              <a:solidFill>
                <a:srgbClr val="FF0000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>
              <a:lnSpc>
                <a:spcPct val="150000"/>
              </a:lnSpc>
            </a:pPr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增强小说的地方色彩和民族色彩；</a:t>
            </a:r>
            <a:endParaRPr lang="zh-CN" altLang="en-US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民谣表现了人们对贤惠能</a:t>
            </a:r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干儿媳的盼望；</a:t>
            </a:r>
            <a:endParaRPr lang="zh-CN" altLang="en-US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民谣中的女儿和下文的侯菊形成对比，烘托出侯菊的贤惠能干。</a:t>
            </a:r>
            <a:endParaRPr lang="zh-CN" altLang="en-US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</a:rPr>
              <a:t>细读感悟</a:t>
            </a:r>
            <a:endParaRPr lang="zh-CN" altLang="en-US" b="1">
              <a:solidFill>
                <a:srgbClr val="060FC6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7955"/>
            <a:ext cx="8229600" cy="4525963"/>
          </a:xfrm>
        </p:spPr>
        <p:txBody>
          <a:bodyPr/>
          <a:p>
            <a:pPr>
              <a:lnSpc>
                <a:spcPct val="120000"/>
              </a:lnSpc>
            </a:pPr>
            <a:r>
              <a:rPr lang="zh-CN" altLang="en-US" sz="4000" b="1">
                <a:solidFill>
                  <a:srgbClr val="C00000"/>
                </a:solidFill>
                <a:latin typeface="隶书" panose="02010509060101010101" charset="-122"/>
                <a:ea typeface="隶书" panose="02010509060101010101" charset="-122"/>
              </a:rPr>
              <a:t>阅读课文，思考：这篇小说叙述了怎样的生活故事？围绕故事叙述了哪些生活片段？是按照怎样的顺序叙述的？</a:t>
            </a:r>
            <a:endParaRPr lang="zh-CN" altLang="en-US" sz="4000" b="1">
              <a:solidFill>
                <a:srgbClr val="C00000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50660" y="4389755"/>
            <a:ext cx="1815465" cy="221615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7875" name="矩形 6"/>
          <p:cNvSpPr/>
          <p:nvPr/>
        </p:nvSpPr>
        <p:spPr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dirty="0">
              <a:solidFill>
                <a:srgbClr val="FFFFFF"/>
              </a:solidFill>
              <a:latin typeface="Calibri" panose="020F0502020204030204" pitchFamily="34" charset="0"/>
              <a:ea typeface="幼圆" panose="02010509060101010101" pitchFamily="49" charset="-122"/>
            </a:endParaRPr>
          </a:p>
        </p:txBody>
      </p:sp>
      <p:sp>
        <p:nvSpPr>
          <p:cNvPr id="207878" name="TextBox 8"/>
          <p:cNvSpPr txBox="1"/>
          <p:nvPr/>
        </p:nvSpPr>
        <p:spPr>
          <a:xfrm>
            <a:off x="461010" y="192405"/>
            <a:ext cx="387096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60F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故事情节</a:t>
            </a:r>
            <a:endParaRPr lang="zh-CN" altLang="en-US" sz="4000" b="1" dirty="0">
              <a:solidFill>
                <a:srgbClr val="060FC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319405" y="1237615"/>
            <a:ext cx="73787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indent="266700"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</a:t>
            </a:r>
            <a:r>
              <a:rPr lang="zh-CN" altLang="en-US" sz="32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小说讲述了一个怎样的故事？</a:t>
            </a:r>
            <a:endParaRPr lang="zh-CN" altLang="en-US" sz="3200" dirty="0">
              <a:solidFill>
                <a:srgbClr val="060FC6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778193" y="1974692"/>
            <a:ext cx="6975475" cy="521970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marR="0" indent="26670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中心事件是侯菊出嫁。</a:t>
            </a:r>
            <a:endParaRPr kumimoji="0" lang="zh-CN" altLang="en-US" sz="2800" kern="1200" cap="none" spc="0" normalizeH="0" baseline="0" noProof="0" dirty="0" smtClean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" name="内容占位符 5" descr="XFrejSG8WlKGhpcV=iAGYzQhr=fNbAxDqx29e7dS6e0H4150708202524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69260" y="3569335"/>
            <a:ext cx="5712460" cy="278066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976630" y="1461135"/>
            <a:ext cx="7052945" cy="4878070"/>
          </a:xfrm>
        </p:spPr>
        <p:txBody>
          <a:bodyPr/>
          <a:p>
            <a:pPr>
              <a:lnSpc>
                <a:spcPct val="110000"/>
              </a:lnSpc>
            </a:pPr>
            <a:r>
              <a:rPr lang="zh-CN" altLang="en-US" sz="2800" b="1" noProof="0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侯菊精明能干；</a:t>
            </a:r>
            <a:endParaRPr lang="zh-CN" altLang="en-US" sz="2800" b="1" noProof="0" dirty="0" smtClean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noProof="0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侯银匠选定女婿人选；</a:t>
            </a:r>
            <a:endParaRPr lang="zh-CN" altLang="en-US" sz="2800" b="1" noProof="0" dirty="0" smtClean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noProof="0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加工陪嫁首饰；</a:t>
            </a:r>
            <a:endParaRPr lang="zh-CN" altLang="en-US" sz="2800" b="1" noProof="0" dirty="0" smtClean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noProof="0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侯菊改装花轿；</a:t>
            </a:r>
            <a:endParaRPr lang="zh-CN" altLang="en-US" sz="2800" b="1" noProof="0" dirty="0" smtClean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noProof="0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送女儿上轿出嫁；</a:t>
            </a:r>
            <a:endParaRPr lang="zh-CN" altLang="en-US" sz="2800" b="1" noProof="0" dirty="0" smtClean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noProof="0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侯菊出租花轿；</a:t>
            </a:r>
            <a:endParaRPr lang="zh-CN" altLang="en-US" sz="2800" b="1" noProof="0" dirty="0" smtClean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noProof="0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侯菊持家有方，成为当家媳妇；</a:t>
            </a:r>
            <a:endParaRPr lang="zh-CN" altLang="en-US" sz="2800" b="1" noProof="0" dirty="0" smtClean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noProof="0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侯银匠消磨长夜的寂寞。</a:t>
            </a:r>
            <a:endParaRPr kumimoji="0" lang="zh-CN" altLang="en-US" sz="2800" b="1" kern="1200" cap="none" spc="0" normalizeH="0" baseline="0" noProof="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kumimoji="0" lang="zh-CN" altLang="en-US" sz="2800" b="1" kern="1200" cap="none" spc="0" normalizeH="0" baseline="0" noProof="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8899" name="矩形 6"/>
          <p:cNvSpPr/>
          <p:nvPr/>
        </p:nvSpPr>
        <p:spPr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dirty="0">
              <a:solidFill>
                <a:srgbClr val="FFFFFF"/>
              </a:solidFill>
              <a:latin typeface="Calibri" panose="020F0502020204030204" pitchFamily="34" charset="0"/>
              <a:ea typeface="幼圆" panose="02010509060101010101" pitchFamily="49" charset="-122"/>
            </a:endParaRPr>
          </a:p>
        </p:txBody>
      </p:sp>
      <p:sp>
        <p:nvSpPr>
          <p:cNvPr id="208902" name="TextBox 8"/>
          <p:cNvSpPr txBox="1"/>
          <p:nvPr/>
        </p:nvSpPr>
        <p:spPr>
          <a:xfrm>
            <a:off x="579755" y="90805"/>
            <a:ext cx="7985125" cy="73723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故事情节</a:t>
            </a:r>
            <a:endParaRPr lang="zh-CN" altLang="en-US" sz="2800" b="1" dirty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78105" y="808990"/>
            <a:ext cx="77336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indent="266700"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</a:t>
            </a:r>
            <a:r>
              <a:rPr lang="en-US" altLang="zh-CN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</a:t>
            </a:r>
            <a:r>
              <a:rPr lang="zh-CN" altLang="en-US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小说围绕故事叙述了哪些生活片段？</a:t>
            </a:r>
            <a:endParaRPr lang="zh-CN" altLang="en-US" sz="2800" dirty="0">
              <a:solidFill>
                <a:srgbClr val="060FC6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78320" y="137160"/>
            <a:ext cx="1930400" cy="202565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7875" name="矩形 6"/>
          <p:cNvSpPr/>
          <p:nvPr/>
        </p:nvSpPr>
        <p:spPr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dirty="0">
              <a:solidFill>
                <a:srgbClr val="FFFFFF"/>
              </a:solidFill>
              <a:latin typeface="Calibri" panose="020F0502020204030204" pitchFamily="34" charset="0"/>
              <a:ea typeface="幼圆" panose="02010509060101010101" pitchFamily="49" charset="-122"/>
            </a:endParaRPr>
          </a:p>
        </p:txBody>
      </p:sp>
      <p:sp>
        <p:nvSpPr>
          <p:cNvPr id="207878" name="TextBox 8"/>
          <p:cNvSpPr txBox="1"/>
          <p:nvPr/>
        </p:nvSpPr>
        <p:spPr>
          <a:xfrm>
            <a:off x="591820" y="342900"/>
            <a:ext cx="7985125" cy="5810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故事情节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778193" y="1425576"/>
            <a:ext cx="6975475" cy="52197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266700"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</a:t>
            </a:r>
            <a:r>
              <a:rPr lang="zh-CN" altLang="en-US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小说按照怎样的顺序叙述？</a:t>
            </a:r>
            <a:endParaRPr lang="zh-CN" altLang="en-US" sz="2800" dirty="0">
              <a:solidFill>
                <a:srgbClr val="060FC6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709613" y="2289334"/>
            <a:ext cx="7723188" cy="953135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marR="0" indent="26670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按照</a:t>
            </a:r>
            <a:r>
              <a:rPr kumimoji="0" lang="zh-CN" altLang="en-US" sz="2800" u="sng" kern="1200" cap="none" spc="0" normalizeH="0" baseline="0" noProof="0" dirty="0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时间</a:t>
            </a:r>
            <a:r>
              <a:rPr kumimoji="0" lang="zh-CN" altLang="en-US" sz="28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顺序叙述故事：出嫁前、出嫁时、出嫁后。</a:t>
            </a:r>
            <a:endParaRPr kumimoji="0" lang="zh-CN" altLang="en-US" sz="2800" kern="1200" cap="none" spc="0" normalizeH="0" baseline="0" noProof="0" dirty="0" smtClean="0">
              <a:solidFill>
                <a:schemeClr val="tx1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58535" y="3242310"/>
            <a:ext cx="2207260" cy="311213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9923" name="矩形 6"/>
          <p:cNvSpPr/>
          <p:nvPr/>
        </p:nvSpPr>
        <p:spPr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dirty="0">
              <a:solidFill>
                <a:srgbClr val="FFFFFF"/>
              </a:solidFill>
              <a:latin typeface="Calibri" panose="020F0502020204030204" pitchFamily="34" charset="0"/>
              <a:ea typeface="幼圆" panose="02010509060101010101" pitchFamily="49" charset="-122"/>
            </a:endParaRPr>
          </a:p>
        </p:txBody>
      </p:sp>
      <p:sp>
        <p:nvSpPr>
          <p:cNvPr id="209926" name="TextBox 8"/>
          <p:cNvSpPr txBox="1"/>
          <p:nvPr/>
        </p:nvSpPr>
        <p:spPr>
          <a:xfrm>
            <a:off x="579755" y="126048"/>
            <a:ext cx="7985125" cy="101473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故事情节</a:t>
            </a:r>
            <a:endParaRPr lang="zh-CN" altLang="en-US" sz="4000" b="1" dirty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31508" y="1455420"/>
            <a:ext cx="788035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kumimoji="0" lang="en-US" altLang="zh-CN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kumimoji="0" lang="zh-CN" altLang="en-US" sz="2800" b="1" kern="1200" cap="none" spc="0" normalizeH="0" baseline="0" noProof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～</a:t>
            </a:r>
            <a:r>
              <a:rPr kumimoji="0" lang="en-US" altLang="zh-CN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kumimoji="0" lang="zh-CN" altLang="en-US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段）：交代侯银匠父女俩的概况。</a:t>
            </a:r>
            <a:endParaRPr kumimoji="0" lang="en-US" altLang="zh-CN" sz="2800" b="1" kern="1200" cap="none" spc="0" normalizeH="0" baseline="0" noProof="0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R="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kumimoji="0" lang="en-US" altLang="zh-CN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kumimoji="0" lang="zh-CN" altLang="en-US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～</a:t>
            </a:r>
            <a:r>
              <a:rPr kumimoji="0" lang="en-US" altLang="zh-CN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10</a:t>
            </a:r>
            <a:r>
              <a:rPr kumimoji="0" lang="zh-CN" altLang="en-US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段）：侯菊出嫁前的准备。</a:t>
            </a:r>
            <a:endParaRPr kumimoji="0" lang="en-US" altLang="zh-CN" sz="2800" b="1" kern="1200" cap="none" spc="0" normalizeH="0" baseline="0" noProof="0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R="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kumimoji="0" lang="en-US" altLang="zh-CN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11</a:t>
            </a:r>
            <a:r>
              <a:rPr kumimoji="0" lang="zh-CN" altLang="en-US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～</a:t>
            </a:r>
            <a:r>
              <a:rPr kumimoji="0" lang="en-US" altLang="zh-CN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16</a:t>
            </a:r>
            <a:r>
              <a:rPr kumimoji="0" lang="zh-CN" altLang="en-US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段）：侯菊出嫁后在陆家成了当家媳妇。</a:t>
            </a:r>
            <a:endParaRPr kumimoji="0" lang="en-US" altLang="zh-CN" sz="2800" b="1" kern="1200" cap="none" spc="0" normalizeH="0" baseline="0" noProof="0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R="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kumimoji="0" lang="en-US" altLang="zh-CN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17</a:t>
            </a:r>
            <a:r>
              <a:rPr kumimoji="0" lang="zh-CN" altLang="en-US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～</a:t>
            </a:r>
            <a:r>
              <a:rPr kumimoji="0" lang="en-US" altLang="zh-CN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21</a:t>
            </a:r>
            <a:r>
              <a:rPr kumimoji="0" lang="zh-CN" altLang="en-US" sz="2800" b="1" kern="1200" cap="none" spc="0" normalizeH="0" baseline="0" noProof="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段）：女儿出嫁后，侯银匠孤独寂寞。</a:t>
            </a:r>
            <a:endParaRPr kumimoji="0" lang="zh-CN" altLang="en-US" sz="2800" b="1" kern="1200" cap="none" spc="0" normalizeH="0" baseline="0" noProof="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9405" y="4220210"/>
            <a:ext cx="2664460" cy="262763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1">
            <a:alphaModFix amt="5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10947" name="矩形 6"/>
          <p:cNvSpPr/>
          <p:nvPr/>
        </p:nvSpPr>
        <p:spPr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dirty="0">
              <a:solidFill>
                <a:srgbClr val="FFFFFF"/>
              </a:solidFill>
              <a:latin typeface="Calibri" panose="020F0502020204030204" pitchFamily="34" charset="0"/>
              <a:ea typeface="幼圆" panose="02010509060101010101" pitchFamily="49" charset="-122"/>
            </a:endParaRPr>
          </a:p>
        </p:txBody>
      </p:sp>
      <p:sp>
        <p:nvSpPr>
          <p:cNvPr id="210950" name="TextBox 8"/>
          <p:cNvSpPr txBox="1"/>
          <p:nvPr/>
        </p:nvSpPr>
        <p:spPr>
          <a:xfrm>
            <a:off x="608965" y="185103"/>
            <a:ext cx="374015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文本探究</a:t>
            </a:r>
            <a:endParaRPr lang="zh-CN" altLang="en-US" sz="3200" b="1" dirty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608965" y="931863"/>
            <a:ext cx="806831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indent="26670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（第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段）“侯银匠中年丧妻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……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很精到”，对全文情节展开有什么作用？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608965" y="2497138"/>
            <a:ext cx="8068310" cy="1124585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marR="0" indent="266700"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从</a:t>
            </a:r>
            <a:r>
              <a:rPr kumimoji="0" lang="zh-CN" altLang="en-US" sz="28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父女相依为命着眼，为下文选</a:t>
            </a:r>
            <a:r>
              <a:rPr kumimoji="0" lang="zh-CN" altLang="en-US" sz="28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女婿、打</a:t>
            </a:r>
            <a:r>
              <a:rPr kumimoji="0" lang="zh-CN" altLang="en-US" sz="28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陪嫁首饰，在女儿出嫁后父亲的孤独这些情节提供依据。</a:t>
            </a:r>
            <a:endParaRPr kumimoji="0" lang="zh-CN" altLang="en-US" sz="2800" kern="1200" cap="none" spc="0" normalizeH="0" baseline="0" noProof="0" dirty="0">
              <a:solidFill>
                <a:schemeClr val="tx1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723265" y="3999548"/>
            <a:ext cx="7839710" cy="1124585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marR="0" indent="266700"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从</a:t>
            </a:r>
            <a:r>
              <a:rPr kumimoji="0" lang="zh-CN" altLang="en-US" sz="28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突出侯菊的精细能干着眼，为写侯菊改装</a:t>
            </a:r>
            <a:r>
              <a:rPr kumimoji="0" lang="zh-CN" altLang="en-US" sz="28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花轿、出租</a:t>
            </a:r>
            <a:r>
              <a:rPr kumimoji="0" lang="zh-CN" altLang="en-US" sz="28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花轿，成为当家媳妇等情节提供依据。</a:t>
            </a:r>
            <a:endParaRPr kumimoji="0" lang="zh-CN" altLang="en-US" sz="2800" kern="1200" cap="none" spc="0" normalizeH="0" baseline="0" noProof="0" dirty="0">
              <a:solidFill>
                <a:schemeClr val="tx1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</a:rPr>
              <a:t>人物形象</a:t>
            </a:r>
            <a:endParaRPr lang="zh-CN" altLang="en-US" b="1">
              <a:solidFill>
                <a:srgbClr val="060FC6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>
              <a:lnSpc>
                <a:spcPct val="120000"/>
              </a:lnSpc>
            </a:pPr>
            <a:r>
              <a:rPr lang="zh-CN" altLang="en-US" b="1">
                <a:solidFill>
                  <a:srgbClr val="C00000"/>
                </a:solidFill>
              </a:rPr>
              <a:t>找出小说中刻画人物语言、动作、神态的文字，分析侯银匠父女的形象特点。</a:t>
            </a:r>
            <a:endParaRPr lang="zh-CN" altLang="en-US" b="1">
              <a:solidFill>
                <a:srgbClr val="C00000"/>
              </a:solidFill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4608"/>
            <a:ext cx="8229600" cy="1143000"/>
          </a:xfrm>
        </p:spPr>
        <p:txBody>
          <a:bodyPr/>
          <a:p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侯银匠</a:t>
            </a:r>
            <a:endParaRPr lang="zh-CN" altLang="en-US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9910" y="1007110"/>
            <a:ext cx="8229600" cy="5008245"/>
          </a:xfrm>
          <a:solidFill>
            <a:schemeClr val="bg1">
              <a:alpha val="49000"/>
            </a:schemeClr>
          </a:solidFill>
        </p:spPr>
        <p:txBody>
          <a:bodyPr/>
          <a:p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语言</a:t>
            </a:r>
            <a:r>
              <a:rPr lang="zh-CN" altLang="en-US" b="1"/>
              <a:t>：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①侯银匠总是说：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孩子还小，孩子还小！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千挑选万挑选，侯银匠看定了一家。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②侯银匠问菊子的意见；爹问菊子还要什么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③才一个人笑了：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“</a:t>
            </a:r>
            <a:r>
              <a:rPr lang="zh-CN" altLang="en-US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老了！糊涂了！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”</a:t>
            </a:r>
            <a:endParaRPr lang="en-US" altLang="zh-CN" b="1"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  <a:sym typeface="+mn-ea"/>
              </a:rPr>
              <a:t>表现了侯银匠深沉的思念，难言的孤独，自我安慰。</a:t>
            </a:r>
            <a:endParaRPr lang="zh-CN" altLang="en-US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Arial" panose="020B0604020202020204" pitchFamily="34" charset="0"/>
              </a:rPr>
              <a:t>爱女儿、女儿出嫁后的悲凉孤独</a:t>
            </a:r>
            <a:endParaRPr lang="zh-CN" altLang="en-US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侯银匠</a:t>
            </a:r>
            <a:endParaRPr lang="zh-CN" altLang="en-US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动作</a:t>
            </a:r>
            <a:r>
              <a:rPr lang="zh-CN" altLang="en-US" b="1"/>
              <a:t>：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①把灯草浸在油盏里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吹管把银子烧软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丁丁笃笃敲打一气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敲出各种银首饰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②搜罗了一点金子给女儿打了一对</a:t>
            </a:r>
            <a:r>
              <a:rPr lang="zh-CN" altLang="en-US" b="1"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</a:rPr>
              <a:t>……加工细做</a:t>
            </a:r>
            <a:endParaRPr lang="zh-CN" altLang="en-US" b="1">
              <a:latin typeface="Arial" panose="020B0604020202020204" pitchFamily="34" charset="0"/>
              <a:ea typeface="楷体" panose="02010609060101010101" charset="-122"/>
              <a:cs typeface="Arial" panose="020B0604020202020204" pitchFamily="34" charset="0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Arial" panose="020B0604020202020204" pitchFamily="34" charset="0"/>
              </a:rPr>
              <a:t>善良勤劳、精明能干、深沉父爱</a:t>
            </a:r>
            <a:endParaRPr lang="zh-CN" altLang="en-US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2740" y="957580"/>
            <a:ext cx="892810" cy="4942840"/>
          </a:xfrm>
        </p:spPr>
        <p:txBody>
          <a:bodyPr/>
          <a:p>
            <a:r>
              <a:rPr lang="zh-CN" altLang="en-US" b="1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  <a:sym typeface="+mn-ea"/>
              </a:rPr>
              <a:t>宁波万工轿</a:t>
            </a:r>
            <a:endParaRPr lang="zh-CN" altLang="en-US"/>
          </a:p>
        </p:txBody>
      </p: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601470" y="323215"/>
            <a:ext cx="5941060" cy="6210935"/>
          </a:xfrm>
          <a:prstGeom prst="rect">
            <a:avLst/>
          </a:prstGeom>
        </p:spPr>
      </p:pic>
    </p:spTree>
  </p:cSld>
  <p:clrMapOvr>
    <a:masterClrMapping/>
  </p:clrMapOvr>
  <p:transition>
    <p:rand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385" y="52705"/>
            <a:ext cx="8229600" cy="725805"/>
          </a:xfrm>
        </p:spPr>
        <p:txBody>
          <a:bodyPr/>
          <a:p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侯银匠</a:t>
            </a:r>
            <a:endParaRPr lang="zh-CN" altLang="en-US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9720" y="778510"/>
            <a:ext cx="8395970" cy="5452745"/>
          </a:xfrm>
          <a:solidFill>
            <a:schemeClr val="bg1">
              <a:alpha val="49000"/>
            </a:schemeClr>
          </a:solidFill>
        </p:spPr>
        <p:txBody>
          <a:bodyPr/>
          <a:p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其他描写</a:t>
            </a:r>
            <a:r>
              <a:rPr lang="zh-CN" altLang="en-US" b="1"/>
              <a:t>：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①心里有点</a:t>
            </a:r>
            <a:r>
              <a:rPr lang="zh-CN" altLang="en-US" b="1" u="sng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甜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，又有点</a:t>
            </a:r>
            <a:r>
              <a:rPr lang="zh-CN" altLang="en-US" b="1" u="sng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苦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 noProof="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甜</a:t>
            </a:r>
            <a:r>
              <a:rPr lang="zh-CN" altLang="en-US" sz="2800" b="1" noProof="0" dirty="0">
                <a:solidFill>
                  <a:srgbClr val="060FC6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：因为女儿终于长大成人了；嫁了个好人家（女儿有了个好归宿）；可以为自己女儿打首饰了。</a:t>
            </a:r>
            <a:endParaRPr lang="zh-CN" altLang="en-US" sz="2800" b="1" noProof="0" dirty="0">
              <a:solidFill>
                <a:srgbClr val="060FC6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  <a:p>
            <a:r>
              <a:rPr lang="zh-CN" altLang="en-US" sz="3200" b="1" noProof="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苦</a:t>
            </a:r>
            <a:r>
              <a:rPr lang="zh-CN" altLang="en-US" sz="2800" b="1" noProof="0" dirty="0">
                <a:solidFill>
                  <a:srgbClr val="060FC6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：女儿出嫁后自己会很孤独；女儿出嫁也只能给这点首饰等</a:t>
            </a:r>
            <a:r>
              <a:rPr lang="zh-CN" altLang="en-US" sz="2800" b="1" noProof="0" dirty="0">
                <a:solidFill>
                  <a:srgbClr val="060FC6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②鞭炮一响，老银匠的眼泪就下来了。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③侯银匠想让女儿回来住几天，他知道这办不到。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④侯银匠觉得他这个小银匠店大了许多，空了许多。他觉得有些孤独，有些凄凉。</a:t>
            </a:r>
            <a:endParaRPr lang="zh-CN" altLang="en-US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5925" y="652780"/>
            <a:ext cx="8229600" cy="4525963"/>
          </a:xfrm>
          <a:solidFill>
            <a:schemeClr val="bg1">
              <a:alpha val="49000"/>
            </a:schemeClr>
          </a:solidFill>
        </p:spPr>
        <p:txBody>
          <a:bodyPr/>
          <a:p>
            <a:pPr>
              <a:lnSpc>
                <a:spcPct val="120000"/>
              </a:lnSpc>
            </a:pPr>
            <a:r>
              <a:rPr lang="zh-CN" altLang="en-US" sz="4400" b="1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侯银匠</a:t>
            </a: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是一位生活在中国二十世纪三四十年代的，</a:t>
            </a:r>
            <a:r>
              <a:rPr lang="zh-CN" altLang="en-US" b="1" u="sng">
                <a:solidFill>
                  <a:srgbClr val="060FC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善良勤劳的，精明能干的，具有朴实深沉父爱的</a:t>
            </a: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，普通百姓中的父亲的形象。在生活故事变化中表现出丰富个性，爱女儿，有感情依托但又因为女儿出嫁，失去感情依托，倍感孤独寂寞。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侯菊</a:t>
            </a:r>
            <a:endParaRPr lang="zh-CN" altLang="en-US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动作</a:t>
            </a:r>
            <a:r>
              <a:rPr lang="zh-CN" altLang="en-US" b="1"/>
              <a:t>：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①开门扫地</a:t>
            </a:r>
            <a:r>
              <a:rPr lang="zh-CN" altLang="en-US" b="1"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  <a:sym typeface="+mn-ea"/>
              </a:rPr>
              <a:t>……事事都做得很精到</a:t>
            </a:r>
            <a:endParaRPr lang="zh-CN" altLang="en-US" b="1">
              <a:latin typeface="Arial" panose="020B0604020202020204" pitchFamily="34" charset="0"/>
              <a:ea typeface="楷体" panose="02010609060101010101" charset="-122"/>
              <a:cs typeface="Arial" panose="020B0604020202020204" pitchFamily="34" charset="0"/>
              <a:sym typeface="+mn-ea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②侯菊动手改装花轿</a:t>
            </a:r>
            <a:r>
              <a:rPr lang="zh-CN" altLang="en-US" b="1"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  <a:sym typeface="+mn-ea"/>
              </a:rPr>
              <a:t>……</a:t>
            </a:r>
            <a:endParaRPr lang="zh-CN" altLang="en-US" b="1">
              <a:latin typeface="Arial" panose="020B0604020202020204" pitchFamily="34" charset="0"/>
              <a:ea typeface="楷体" panose="02010609060101010101" charset="-122"/>
              <a:cs typeface="Arial" panose="020B0604020202020204" pitchFamily="34" charset="0"/>
              <a:sym typeface="+mn-ea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  <a:sym typeface="+mn-ea"/>
              </a:rPr>
              <a:t>③侯菊竟能在一口锅里煮出三样饭，一个盘子里炒出不同味道的菜。</a:t>
            </a:r>
            <a:endParaRPr lang="zh-CN" altLang="en-US" b="1">
              <a:latin typeface="Arial" panose="020B0604020202020204" pitchFamily="34" charset="0"/>
              <a:ea typeface="楷体" panose="02010609060101010101" charset="-122"/>
              <a:cs typeface="Arial" panose="020B0604020202020204" pitchFamily="34" charset="0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Arial" panose="020B0604020202020204" pitchFamily="34" charset="0"/>
              </a:rPr>
              <a:t>心灵手巧、精明能干</a:t>
            </a:r>
            <a:endParaRPr lang="zh-CN" altLang="en-US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5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4608"/>
            <a:ext cx="8229600" cy="1143000"/>
          </a:xfrm>
        </p:spPr>
        <p:txBody>
          <a:bodyPr/>
          <a:p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侯菊</a:t>
            </a:r>
            <a:endParaRPr lang="zh-CN" altLang="en-US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5600" y="1007110"/>
            <a:ext cx="8423910" cy="5008245"/>
          </a:xfrm>
          <a:solidFill>
            <a:schemeClr val="bg1">
              <a:alpha val="49000"/>
            </a:schemeClr>
          </a:solidFill>
        </p:spPr>
        <p:txBody>
          <a:bodyPr/>
          <a:p>
            <a:pPr>
              <a:lnSpc>
                <a:spcPct val="80000"/>
              </a:lnSpc>
            </a:pPr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语言</a:t>
            </a:r>
            <a:r>
              <a:rPr lang="zh-CN" altLang="en-US" b="1"/>
              <a:t>：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①菊子说：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爹做主！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</a:rPr>
              <a:t>”“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这个人我认得！他是我们学校的老师，教过我英文。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</a:rPr>
              <a:t>”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②侯菊有点不耐烦说：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总得给人家一点时间准备准备。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</a:rPr>
              <a:t>”</a:t>
            </a:r>
            <a:endParaRPr lang="en-US" altLang="zh-CN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③菊子连正眼都不看，说：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“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我都不要！</a:t>
            </a:r>
            <a:r>
              <a:rPr lang="zh-CN" altLang="en-US" b="1"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  <a:sym typeface="+mn-ea"/>
              </a:rPr>
              <a:t>……</a:t>
            </a:r>
            <a:r>
              <a:rPr lang="en-US" altLang="zh-CN" b="1"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  <a:sym typeface="+mn-ea"/>
              </a:rPr>
              <a:t>”</a:t>
            </a:r>
            <a:endParaRPr lang="en-US" altLang="zh-CN" b="1">
              <a:latin typeface="Arial" panose="020B0604020202020204" pitchFamily="34" charset="0"/>
              <a:ea typeface="楷体" panose="02010609060101010101" charset="-122"/>
              <a:cs typeface="Arial" panose="020B0604020202020204" pitchFamily="34" charset="0"/>
              <a:sym typeface="+mn-ea"/>
            </a:endParaRPr>
          </a:p>
          <a:p>
            <a:pPr>
              <a:lnSpc>
                <a:spcPct val="80000"/>
              </a:lnSpc>
            </a:pPr>
            <a:r>
              <a:rPr lang="zh-CN" altLang="en-US" b="1">
                <a:latin typeface="楷体" panose="02010609060101010101" charset="-122"/>
                <a:ea typeface="楷体" panose="02010609060101010101" charset="-122"/>
                <a:sym typeface="+mn-ea"/>
              </a:rPr>
              <a:t>④临上轿时，菊子说了声：“爹！您多保重。”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80000"/>
              </a:lnSpc>
            </a:pPr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Arial" panose="020B0604020202020204" pitchFamily="34" charset="0"/>
                <a:sym typeface="+mn-ea"/>
              </a:rPr>
              <a:t>自尊自重</a:t>
            </a:r>
            <a:endParaRPr lang="zh-CN" altLang="en-US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Arial" panose="020B0604020202020204" pitchFamily="34" charset="0"/>
              <a:sym typeface="+mn-ea"/>
            </a:endParaRPr>
          </a:p>
          <a:p>
            <a:pPr>
              <a:lnSpc>
                <a:spcPct val="80000"/>
              </a:lnSpc>
            </a:pPr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Arial" panose="020B0604020202020204" pitchFamily="34" charset="0"/>
                <a:sym typeface="+mn-ea"/>
              </a:rPr>
              <a:t>侯菊是一位</a:t>
            </a:r>
            <a:r>
              <a:rPr lang="zh-CN" altLang="en-US" b="1" u="sng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Arial" panose="020B0604020202020204" pitchFamily="34" charset="0"/>
                <a:sym typeface="+mn-ea"/>
              </a:rPr>
              <a:t>精明能干的，心灵手巧的，自尊自强</a:t>
            </a:r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Arial" panose="020B0604020202020204" pitchFamily="34" charset="0"/>
                <a:sym typeface="+mn-ea"/>
              </a:rPr>
              <a:t>的普通百姓女儿的形象。</a:t>
            </a:r>
            <a:endParaRPr lang="zh-CN" altLang="en-US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Arial" panose="020B0604020202020204" pitchFamily="34" charset="0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720090"/>
            <a:ext cx="8229600" cy="5406390"/>
          </a:xfrm>
        </p:spPr>
        <p:txBody>
          <a:bodyPr/>
          <a:p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小说中写道：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“</a:t>
            </a:r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街坊四邻很羡慕侯银匠有这么个好女儿</a:t>
            </a:r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……骂一句：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‘</a:t>
            </a:r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你看人家侯菊！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’”</a:t>
            </a:r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这样写有什么好处？</a:t>
            </a:r>
            <a:endParaRPr lang="zh-CN" altLang="en-US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b="1" u="sng">
                <a:solidFill>
                  <a:srgbClr val="060FC6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侧面描写</a:t>
            </a: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，从街坊四邻羡慕侯银匠有这么个好女儿烘托了侯菊的能干懂事，使得人物形象更鲜明。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pic>
        <p:nvPicPr>
          <p:cNvPr id="212999" name="图片 1"/>
          <p:cNvPicPr>
            <a:picLocks noChangeAspect="1"/>
          </p:cNvPicPr>
          <p:nvPr/>
        </p:nvPicPr>
        <p:blipFill>
          <a:blip r:embed="rId1"/>
          <a:srcRect b="2805"/>
          <a:stretch>
            <a:fillRect/>
          </a:stretch>
        </p:blipFill>
        <p:spPr>
          <a:xfrm>
            <a:off x="7545388" y="4665663"/>
            <a:ext cx="1565275" cy="2098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4019" name="矩形 6"/>
          <p:cNvSpPr/>
          <p:nvPr/>
        </p:nvSpPr>
        <p:spPr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dirty="0">
              <a:solidFill>
                <a:srgbClr val="FFFFFF"/>
              </a:solidFill>
              <a:latin typeface="Calibri" panose="020F0502020204030204" pitchFamily="34" charset="0"/>
              <a:ea typeface="幼圆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52170" y="602298"/>
            <a:ext cx="7439025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小说中的花轿与刻画侯菊的形象有密切关系，请简要分析。</a:t>
            </a:r>
            <a:endParaRPr lang="zh-CN" altLang="en-US" sz="2800" dirty="0">
              <a:solidFill>
                <a:srgbClr val="060FC6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32460" y="2301875"/>
            <a:ext cx="7564755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要花轿早有打算，心思细腻、眼光长远。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39140" y="3206750"/>
            <a:ext cx="590677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改装花轿，心灵手巧。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39140" y="4111625"/>
            <a:ext cx="7666355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出租花轿，善于经营，贤惠体贴。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pic>
        <p:nvPicPr>
          <p:cNvPr id="210951" name="图片 2"/>
          <p:cNvPicPr>
            <a:picLocks noChangeAspect="1"/>
          </p:cNvPicPr>
          <p:nvPr/>
        </p:nvPicPr>
        <p:blipFill>
          <a:blip r:embed="rId1"/>
          <a:srcRect t="23543" b="7291"/>
          <a:stretch>
            <a:fillRect/>
          </a:stretch>
        </p:blipFill>
        <p:spPr>
          <a:xfrm>
            <a:off x="6203950" y="4738688"/>
            <a:ext cx="2835275" cy="2098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980"/>
          </a:xfrm>
        </p:spPr>
        <p:txBody>
          <a:bodyPr/>
          <a:p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作者说那两句诗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“</a:t>
            </a:r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文不对题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”</a:t>
            </a:r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，为什么侯银匠偏偏想起了这两句？</a:t>
            </a:r>
            <a:endParaRPr lang="zh-CN" altLang="en-US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侯银匠不太可能有多高的文学修养，这两句诗也不能很恰当表达内心的孤独凄怆，可是这两句诗的前两句却能充分表达内心感受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——“</a:t>
            </a:r>
            <a:r>
              <a:rPr lang="zh-CN" altLang="en-US" b="1" u="sng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月落乌啼霜满天，江枫渔火对愁眠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。看似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文不对题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zh-CN" altLang="en-US" b="1" u="sng">
                <a:solidFill>
                  <a:srgbClr val="060FC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实则表达了侯银匠难以排遣的落寞忧伤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11971" name="矩形 6"/>
          <p:cNvSpPr/>
          <p:nvPr/>
        </p:nvSpPr>
        <p:spPr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dirty="0">
              <a:solidFill>
                <a:srgbClr val="FFFFFF"/>
              </a:solidFill>
              <a:latin typeface="Calibri" panose="020F0502020204030204" pitchFamily="34" charset="0"/>
              <a:ea typeface="幼圆" panose="02010509060101010101" pitchFamily="49" charset="-122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97535" y="738505"/>
            <a:ext cx="8166735" cy="97726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indent="26670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</a:t>
            </a:r>
            <a:r>
              <a:rPr lang="zh-CN" altLang="en-US" sz="24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小说题为“侯银匠”，但写侯菊的文字多，请结合全文探究作者这样安排的理由。</a:t>
            </a:r>
            <a:endParaRPr lang="zh-CN" altLang="en-US" sz="2400" dirty="0">
              <a:solidFill>
                <a:srgbClr val="060FC6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662940" y="1834515"/>
            <a:ext cx="8017510" cy="977265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marR="0" indent="266700"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小说的主旨是表现侯银匠，侯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家父女相依为命，侯菊继承了父亲的精细、勤劳等品质，写侯菊就是表现侯银匠。</a:t>
            </a:r>
            <a:endParaRPr kumimoji="0" lang="zh-CN" altLang="en-US" sz="2400" kern="1200" cap="none" spc="0" normalizeH="0" baseline="0" noProof="0" dirty="0">
              <a:solidFill>
                <a:schemeClr val="tx1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97535" y="2941955"/>
            <a:ext cx="7971155" cy="977265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marR="0" indent="266700"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女儿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出嫁是他生活中的大事，更多描写此时此刻的情景，重点突出，可以避免平铺直叙。</a:t>
            </a:r>
            <a:endParaRPr kumimoji="0" lang="zh-CN" altLang="en-US" sz="2400" kern="1200" cap="none" spc="0" normalizeH="0" baseline="0" noProof="0" dirty="0">
              <a:solidFill>
                <a:schemeClr val="tx1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662940" y="4012565"/>
            <a:ext cx="7905115" cy="977265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marR="0" indent="266700"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截取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侯菊出嫁前后的片段，正面描写侯菊，间接烘托出侯银匠的人生况味。</a:t>
            </a:r>
            <a:endParaRPr kumimoji="0" lang="zh-CN" altLang="en-US" sz="2400" kern="1200" cap="none" spc="0" normalizeH="0" baseline="0" noProof="0" dirty="0">
              <a:solidFill>
                <a:schemeClr val="tx1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718185" y="4991100"/>
            <a:ext cx="7248525" cy="534035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marR="0" indent="266700"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实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写侯菊，暗写侯银匠，更有情趣。</a:t>
            </a:r>
            <a:endParaRPr kumimoji="0" lang="zh-CN" altLang="en-US" sz="2400" kern="1200" cap="none" spc="0" normalizeH="0" baseline="0" noProof="0" dirty="0">
              <a:solidFill>
                <a:schemeClr val="tx1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662940" y="5526405"/>
            <a:ext cx="8017510" cy="977265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marR="0" indent="266700"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描写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女儿出嫁前后的情景，在人物关系</a:t>
            </a: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中表现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中国传统的人情美、人性美，意味深长。 </a:t>
            </a:r>
            <a:endParaRPr kumimoji="0" lang="zh-CN" altLang="en-US" sz="2400" kern="1200" cap="none" spc="0" normalizeH="0" baseline="0" noProof="0" dirty="0">
              <a:solidFill>
                <a:schemeClr val="tx1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211980" name="TextBox 8"/>
          <p:cNvSpPr txBox="1"/>
          <p:nvPr/>
        </p:nvSpPr>
        <p:spPr>
          <a:xfrm>
            <a:off x="451485" y="90488"/>
            <a:ext cx="1470025" cy="6477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文本探究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738505"/>
            <a:ext cx="8229600" cy="4525963"/>
          </a:xfrm>
        </p:spPr>
        <p:txBody>
          <a:bodyPr/>
          <a:p>
            <a:pPr>
              <a:lnSpc>
                <a:spcPct val="120000"/>
              </a:lnSpc>
            </a:pPr>
            <a:r>
              <a:rPr lang="zh-CN" altLang="en-US" b="1">
                <a:solidFill>
                  <a:srgbClr val="060FC6"/>
                </a:solidFill>
                <a:latin typeface="楷体" panose="02010609060101010101" charset="-122"/>
                <a:ea typeface="楷体" panose="02010609060101010101" charset="-122"/>
              </a:rPr>
              <a:t>小说表面上重点写侯菊，实质上是为了写侯银匠，以侯菊的人生态度、处事哲学折射侯银匠的个性品格；以次要人物写主要人物，体现出作家的艺术匠心，使小说更具深厚的思想内涵，更为耐读；以父女二人的人生与生活态度，表现社会底层人物生活的艰辛与不易。</a:t>
            </a:r>
            <a:endParaRPr lang="zh-CN" altLang="en-US" b="1">
              <a:solidFill>
                <a:srgbClr val="060FC6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12995" name="矩形 6"/>
          <p:cNvSpPr/>
          <p:nvPr/>
        </p:nvSpPr>
        <p:spPr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dirty="0">
              <a:solidFill>
                <a:srgbClr val="FFFFFF"/>
              </a:solidFill>
              <a:latin typeface="Calibri" panose="020F0502020204030204" pitchFamily="34" charset="0"/>
              <a:ea typeface="幼圆" panose="020105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403225" y="371475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60FC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  <a:sym typeface="+mn-ea"/>
              </a:rPr>
              <a:t>归纳小结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  <a:sym typeface="+mn-ea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578485" y="1043305"/>
            <a:ext cx="7830185" cy="3879215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marR="0" indent="266700" defTabSz="914400">
              <a:lnSpc>
                <a:spcPct val="11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   小说叙述了</a:t>
            </a:r>
            <a:r>
              <a:rPr kumimoji="0" lang="zh-CN" altLang="en-US" sz="3200" u="sng" kern="1200" cap="none" spc="0" normalizeH="0" baseline="0" noProof="0" dirty="0" smtClean="0">
                <a:solidFill>
                  <a:srgbClr val="C0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侯银匠嫁女儿前后的生活</a:t>
            </a:r>
            <a:r>
              <a:rPr kumimoji="0" lang="zh-CN" altLang="en-US" sz="32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故事，展现了</a:t>
            </a:r>
            <a:r>
              <a:rPr kumimoji="0" lang="zh-CN" altLang="en-US" sz="3200" u="sng" kern="1200" cap="none" spc="0" normalizeH="0" baseline="0" noProof="0" dirty="0" smtClean="0">
                <a:solidFill>
                  <a:srgbClr val="C0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旧社会普通劳动者的人生状况</a:t>
            </a:r>
            <a:r>
              <a:rPr kumimoji="0" lang="zh-CN" altLang="en-US" sz="32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，刻画了他们</a:t>
            </a:r>
            <a:r>
              <a:rPr kumimoji="0" lang="zh-CN" altLang="en-US" sz="3200" u="sng" kern="1200" cap="none" spc="0" normalizeH="0" baseline="0" noProof="0" dirty="0" smtClean="0">
                <a:solidFill>
                  <a:srgbClr val="C0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勤劳朴实、精明能干</a:t>
            </a:r>
            <a:r>
              <a:rPr kumimoji="0" lang="zh-CN" altLang="en-US" sz="32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的性格特点，表现了具有浓郁地方特色的</a:t>
            </a:r>
            <a:r>
              <a:rPr kumimoji="0" lang="zh-CN" altLang="en-US" sz="3200" u="sng" kern="1200" cap="none" spc="0" normalizeH="0" baseline="0" noProof="0" dirty="0" smtClean="0">
                <a:solidFill>
                  <a:srgbClr val="C0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人情美、人性美</a:t>
            </a:r>
            <a:r>
              <a:rPr kumimoji="0" lang="zh-CN" altLang="en-US" sz="32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，也展示了</a:t>
            </a:r>
            <a:r>
              <a:rPr kumimoji="0" lang="zh-CN" altLang="en-US" sz="3200" u="sng" kern="1200" cap="none" spc="0" normalizeH="0" baseline="0" noProof="0" dirty="0" smtClean="0">
                <a:solidFill>
                  <a:srgbClr val="C0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社会底层人物生活的艰辛</a:t>
            </a:r>
            <a:r>
              <a:rPr kumimoji="0" lang="zh-CN" altLang="en-US" sz="32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，寄寓了作者</a:t>
            </a:r>
            <a:r>
              <a:rPr kumimoji="0" lang="zh-CN" altLang="en-US" sz="3200" u="sng" kern="1200" cap="none" spc="0" normalizeH="0" baseline="0" noProof="0" dirty="0" smtClean="0">
                <a:solidFill>
                  <a:srgbClr val="C0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对社会底层人物的理解与同情</a:t>
            </a:r>
            <a:r>
              <a:rPr kumimoji="0" lang="zh-CN" altLang="en-US" sz="32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。</a:t>
            </a:r>
            <a:endParaRPr kumimoji="0" lang="zh-CN" altLang="en-US" sz="3200" kern="1200" cap="none" spc="0" normalizeH="0" baseline="0" noProof="0" dirty="0" smtClean="0">
              <a:solidFill>
                <a:schemeClr val="tx1">
                  <a:lumMod val="75000"/>
                </a:schemeClr>
              </a:solidFill>
              <a:latin typeface="隶书" panose="02010509060101010101" charset="-122"/>
              <a:ea typeface="隶书" panose="02010509060101010101" charset="-122"/>
              <a:cs typeface="隶书" panose="02010509060101010101" charset="-122"/>
            </a:endParaRPr>
          </a:p>
        </p:txBody>
      </p:sp>
      <p:pic>
        <p:nvPicPr>
          <p:cNvPr id="212999" name="图片 1"/>
          <p:cNvPicPr>
            <a:picLocks noChangeAspect="1"/>
          </p:cNvPicPr>
          <p:nvPr/>
        </p:nvPicPr>
        <p:blipFill>
          <a:blip r:embed="rId2"/>
          <a:srcRect b="2805"/>
          <a:stretch>
            <a:fillRect/>
          </a:stretch>
        </p:blipFill>
        <p:spPr>
          <a:xfrm>
            <a:off x="7545388" y="4665663"/>
            <a:ext cx="1565275" cy="2098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" name="文本框 6"/>
          <p:cNvSpPr txBox="1"/>
          <p:nvPr/>
        </p:nvSpPr>
        <p:spPr>
          <a:xfrm>
            <a:off x="3561715" y="203835"/>
            <a:ext cx="5440680" cy="55079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天下第一轿</a:t>
            </a:r>
            <a:r>
              <a:rPr lang="en-US" altLang="zh-CN" sz="3200" b="1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——</a:t>
            </a:r>
            <a:r>
              <a:rPr lang="zh-CN" altLang="en-US" sz="3200" b="1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宁波万工轿</a:t>
            </a:r>
            <a:endParaRPr lang="zh-CN" altLang="en-US" sz="3200" b="1">
              <a:solidFill>
                <a:srgbClr val="FF0000"/>
              </a:solidFill>
              <a:latin typeface="隶书" panose="02010509060101010101" charset="-122"/>
              <a:ea typeface="隶书" panose="02010509060101010101" charset="-122"/>
              <a:cs typeface="隶书" panose="02010509060101010101" charset="-122"/>
            </a:endParaRPr>
          </a:p>
          <a:p>
            <a:r>
              <a:rPr lang="zh-CN" altLang="en-US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    浙江省博物馆为《国家宝藏》节目献上的第一件镇馆之宝，它就是被称为</a:t>
            </a:r>
            <a:r>
              <a:rPr lang="en-US" altLang="zh-CN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“</a:t>
            </a:r>
            <a:r>
              <a:rPr lang="zh-CN" altLang="en-US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世上最豪华轿子</a:t>
            </a:r>
            <a:r>
              <a:rPr lang="en-US" altLang="zh-CN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”</a:t>
            </a:r>
            <a:r>
              <a:rPr lang="zh-CN" altLang="en-US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的清末民初朱金木雕宁波花轿。</a:t>
            </a:r>
            <a:endParaRPr lang="zh-CN" altLang="en-US" sz="3200" b="1">
              <a:solidFill>
                <a:srgbClr val="060FC6"/>
              </a:solidFill>
              <a:latin typeface="隶书" panose="02010509060101010101" charset="-122"/>
              <a:ea typeface="隶书" panose="02010509060101010101" charset="-122"/>
              <a:cs typeface="隶书" panose="02010509060101010101" charset="-122"/>
            </a:endParaRPr>
          </a:p>
          <a:p>
            <a:r>
              <a:rPr lang="zh-CN" altLang="en-US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    据说制作这样一顶轿子需要耗费一万多个工时，古代工匠们工作</a:t>
            </a:r>
            <a:r>
              <a:rPr lang="en-US" altLang="zh-CN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“</a:t>
            </a:r>
            <a:r>
              <a:rPr lang="zh-CN" altLang="en-US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一工</a:t>
            </a:r>
            <a:r>
              <a:rPr lang="en-US" altLang="zh-CN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”</a:t>
            </a:r>
            <a:r>
              <a:rPr lang="zh-CN" altLang="en-US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等于</a:t>
            </a:r>
            <a:r>
              <a:rPr lang="en-US" altLang="zh-CN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“</a:t>
            </a:r>
            <a:r>
              <a:rPr lang="zh-CN" altLang="en-US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一天</a:t>
            </a:r>
            <a:r>
              <a:rPr lang="en-US" altLang="zh-CN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”</a:t>
            </a:r>
            <a:r>
              <a:rPr lang="zh-CN" altLang="en-US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，所以叫</a:t>
            </a:r>
            <a:r>
              <a:rPr lang="en-US" altLang="zh-CN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“</a:t>
            </a:r>
            <a:r>
              <a:rPr lang="zh-CN" altLang="en-US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万工轿</a:t>
            </a:r>
            <a:r>
              <a:rPr lang="en-US" altLang="zh-CN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”</a:t>
            </a:r>
            <a:r>
              <a:rPr lang="zh-CN" altLang="en-US" sz="3200" b="1">
                <a:solidFill>
                  <a:srgbClr val="060FC6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。</a:t>
            </a:r>
            <a:endParaRPr lang="zh-CN" altLang="en-US" sz="3200" b="1">
              <a:solidFill>
                <a:srgbClr val="060FC6"/>
              </a:solidFill>
              <a:latin typeface="隶书" panose="02010509060101010101" charset="-122"/>
              <a:ea typeface="隶书" panose="02010509060101010101" charset="-122"/>
              <a:cs typeface="隶书" panose="02010509060101010101" charset="-122"/>
            </a:endParaRPr>
          </a:p>
        </p:txBody>
      </p:sp>
      <p:pic>
        <p:nvPicPr>
          <p:cNvPr id="9" name="内容占位符 8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57175" y="3390900"/>
            <a:ext cx="3185795" cy="3330575"/>
          </a:xfrm>
          <a:prstGeom prst="rect">
            <a:avLst/>
          </a:prstGeom>
        </p:spPr>
      </p:pic>
    </p:spTree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3779" name="矩形 6"/>
          <p:cNvSpPr/>
          <p:nvPr/>
        </p:nvSpPr>
        <p:spPr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dirty="0">
              <a:solidFill>
                <a:srgbClr val="FFFFFF"/>
              </a:solidFill>
              <a:latin typeface="Calibri" panose="020F0502020204030204" pitchFamily="34" charset="0"/>
              <a:ea typeface="幼圆" panose="02010509060101010101" pitchFamily="49" charset="-122"/>
            </a:endParaRPr>
          </a:p>
        </p:txBody>
      </p:sp>
      <p:sp>
        <p:nvSpPr>
          <p:cNvPr id="203782" name="TextBox 8"/>
          <p:cNvSpPr txBox="1"/>
          <p:nvPr/>
        </p:nvSpPr>
        <p:spPr>
          <a:xfrm>
            <a:off x="1202690" y="475933"/>
            <a:ext cx="1543050" cy="64611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作者简介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3783" name="TextBox 8"/>
          <p:cNvSpPr txBox="1"/>
          <p:nvPr/>
        </p:nvSpPr>
        <p:spPr>
          <a:xfrm>
            <a:off x="3700145" y="1063308"/>
            <a:ext cx="4810125" cy="456946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汪曾祺  </a:t>
            </a:r>
            <a:r>
              <a:rPr lang="zh-CN" altLang="en-US" sz="2800" dirty="0">
                <a:solidFill>
                  <a:srgbClr val="060F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江苏高邮人，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中国当代作家、散文家、戏剧家、京派作家的代表人物</a:t>
            </a:r>
            <a:r>
              <a:rPr lang="zh-CN" altLang="en-US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。被誉为“抒情的人道主义者，中国最后一个纯粹的文人，中国最后一个士大夫” 。汪曾祺的作品有</a:t>
            </a:r>
            <a:r>
              <a:rPr lang="en-US" altLang="zh-CN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《</a:t>
            </a:r>
            <a:r>
              <a:rPr lang="zh-CN" altLang="en-US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受戒</a:t>
            </a:r>
            <a:r>
              <a:rPr lang="en-US" altLang="zh-CN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》《</a:t>
            </a:r>
            <a:r>
              <a:rPr lang="zh-CN" altLang="en-US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晚饭花集</a:t>
            </a:r>
            <a:r>
              <a:rPr lang="en-US" altLang="zh-CN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》《</a:t>
            </a:r>
            <a:r>
              <a:rPr lang="zh-CN" altLang="en-US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逝水</a:t>
            </a:r>
            <a:r>
              <a:rPr lang="en-US" altLang="zh-CN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》《</a:t>
            </a:r>
            <a:r>
              <a:rPr lang="zh-CN" altLang="en-US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晚翠文谈</a:t>
            </a:r>
            <a:r>
              <a:rPr lang="en-US" altLang="zh-CN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》</a:t>
            </a:r>
            <a:r>
              <a:rPr lang="zh-CN" altLang="en-US" sz="280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等。</a:t>
            </a:r>
            <a:endParaRPr lang="zh-CN" altLang="en-US" sz="2800" dirty="0">
              <a:solidFill>
                <a:srgbClr val="060FC6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11332"/>
          <a:stretch>
            <a:fillRect/>
          </a:stretch>
        </p:blipFill>
        <p:spPr>
          <a:xfrm>
            <a:off x="698079" y="1583344"/>
            <a:ext cx="2552700" cy="35302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2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37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4803" name="矩形 6"/>
          <p:cNvSpPr/>
          <p:nvPr/>
        </p:nvSpPr>
        <p:spPr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dirty="0">
              <a:solidFill>
                <a:srgbClr val="FFFFFF"/>
              </a:solidFill>
              <a:latin typeface="Calibri" panose="020F0502020204030204" pitchFamily="34" charset="0"/>
              <a:ea typeface="幼圆" panose="02010509060101010101" pitchFamily="49" charset="-122"/>
            </a:endParaRPr>
          </a:p>
        </p:txBody>
      </p:sp>
      <p:sp>
        <p:nvSpPr>
          <p:cNvPr id="204806" name="TextBox 8"/>
          <p:cNvSpPr txBox="1"/>
          <p:nvPr/>
        </p:nvSpPr>
        <p:spPr>
          <a:xfrm>
            <a:off x="647065" y="342583"/>
            <a:ext cx="1541463" cy="5810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文体常识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350838" y="914718"/>
            <a:ext cx="8201025" cy="977265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marR="0"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</a:t>
            </a: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小说是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通过</a:t>
            </a:r>
            <a:r>
              <a:rPr kumimoji="0" lang="zh-CN" altLang="en-US" sz="2400" u="sng" kern="1200" cap="none" spc="0" normalizeH="0" baseline="0" noProof="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塑造人物、叙述故事、描写环境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来反映生活、表达思想的一种文学体裁。</a:t>
            </a:r>
            <a:endParaRPr kumimoji="0" lang="zh-CN" altLang="en-US" sz="2400" kern="1200" cap="none" spc="0" normalizeH="0" baseline="0" noProof="0" dirty="0">
              <a:solidFill>
                <a:schemeClr val="tx1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4025" y="1832610"/>
            <a:ext cx="8340725" cy="1198880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</a:t>
            </a: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小说三要素：</a:t>
            </a:r>
            <a:r>
              <a:rPr kumimoji="0" lang="zh-CN" altLang="en-US" sz="2400" u="sng" kern="1200" cap="none" spc="0" normalizeH="0" baseline="0" noProof="0" dirty="0" smtClean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人物形象、故事情节、环境</a:t>
            </a: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（自然环境和社会环境）。</a:t>
            </a:r>
            <a:endParaRPr kumimoji="0" lang="zh-CN" altLang="en-US" sz="2000" kern="1200" cap="none" spc="0" normalizeH="0" baseline="0" noProof="0" dirty="0">
              <a:solidFill>
                <a:schemeClr val="tx1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218440" y="3102610"/>
            <a:ext cx="8682355" cy="1308735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marR="0" defTabSz="914400">
              <a:lnSpc>
                <a:spcPct val="11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小说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反映社会生活的主要手段是</a:t>
            </a:r>
            <a:r>
              <a:rPr kumimoji="0" lang="zh-CN" altLang="en-US" sz="2400" u="sng" kern="1200" cap="none" spc="0" normalizeH="0" baseline="0" noProof="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塑造人物形象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。小说中的人物</a:t>
            </a: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，称为典型人物，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通过这样典型的人物形象反映生活，更集中、</a:t>
            </a: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更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具</a:t>
            </a: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代表性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。</a:t>
            </a:r>
            <a:endParaRPr kumimoji="0" lang="zh-CN" altLang="en-US" sz="2400" kern="1200" cap="none" spc="0" normalizeH="0" baseline="0" noProof="0" dirty="0">
              <a:solidFill>
                <a:schemeClr val="tx1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337185" y="4604385"/>
            <a:ext cx="8469630" cy="1714500"/>
          </a:xfrm>
          <a:prstGeom prst="rect">
            <a:avLst/>
          </a:prstGeom>
          <a:noFill/>
          <a:ln w="9525">
            <a:noFill/>
            <a:prstDash val="lgDashDotDot"/>
          </a:ln>
        </p:spPr>
        <p:txBody>
          <a:bodyPr wrap="square" anchor="ctr">
            <a:spAutoFit/>
          </a:bodyPr>
          <a:lstStyle/>
          <a:p>
            <a:pPr marR="0" defTabSz="914400">
              <a:lnSpc>
                <a:spcPct val="11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小说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塑造人物的手段可以是</a:t>
            </a:r>
            <a:r>
              <a:rPr kumimoji="0" lang="zh-CN" altLang="en-US" sz="2400" kern="1200" cap="none" spc="0" normalizeH="0" baseline="0" noProof="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概括介绍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，可以是</a:t>
            </a:r>
            <a:r>
              <a:rPr kumimoji="0" lang="zh-CN" altLang="en-US" sz="2400" kern="1200" cap="none" spc="0" normalizeH="0" baseline="0" noProof="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具体的描写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，可以写人物的外貌，也可以刻画人物的心理活动；既</a:t>
            </a: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可以写人物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的行动对话，也可以适当插入作者的议论；既可以</a:t>
            </a:r>
            <a:r>
              <a:rPr kumimoji="0" lang="zh-CN" altLang="en-US" sz="2400" kern="1200" cap="none" spc="0" normalizeH="0" baseline="0" noProof="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正面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起笔，也可以</a:t>
            </a:r>
            <a:r>
              <a:rPr kumimoji="0" lang="zh-CN" altLang="en-US" sz="2400" kern="1200" cap="none" spc="0" normalizeH="0" baseline="0" noProof="0" dirty="0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侧面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烘托。</a:t>
            </a:r>
            <a:endParaRPr kumimoji="0" lang="zh-CN" altLang="en-US" sz="2400" kern="1200" cap="none" spc="0" normalizeH="0" baseline="0" noProof="0" dirty="0">
              <a:solidFill>
                <a:schemeClr val="tx1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b="1">
                <a:solidFill>
                  <a:srgbClr val="FF0000"/>
                </a:solidFill>
              </a:rPr>
              <a:t>写作背景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17955"/>
            <a:ext cx="8174355" cy="4526280"/>
          </a:xfrm>
          <a:solidFill>
            <a:schemeClr val="bg1">
              <a:alpha val="49000"/>
            </a:schemeClr>
          </a:solidFill>
        </p:spPr>
        <p:txBody>
          <a:bodyPr/>
          <a:p>
            <a:pPr>
              <a:lnSpc>
                <a:spcPct val="100000"/>
              </a:lnSpc>
            </a:pPr>
            <a:r>
              <a:rPr lang="zh-CN" altLang="en-US" b="1">
                <a:solidFill>
                  <a:srgbClr val="060FC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小说以二十世纪三四十年代的高邮为背景，反映了那个时代下层劳动人民的苦乐交织生活，表现中华民族顽强的生命力。汪曾祺的小说充溢着</a:t>
            </a:r>
            <a:r>
              <a:rPr lang="en-US" altLang="zh-CN" b="1">
                <a:solidFill>
                  <a:srgbClr val="060FC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b="1">
                <a:solidFill>
                  <a:srgbClr val="060FC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中国味儿</a:t>
            </a:r>
            <a:r>
              <a:rPr lang="en-US" altLang="zh-CN" b="1">
                <a:solidFill>
                  <a:srgbClr val="060FC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b="1">
                <a:solidFill>
                  <a:srgbClr val="060FC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b="1">
              <a:solidFill>
                <a:srgbClr val="060FC6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00000"/>
              </a:lnSpc>
            </a:pPr>
            <a:r>
              <a:rPr lang="zh-CN" altLang="en-US" b="1">
                <a:solidFill>
                  <a:srgbClr val="060FC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正因为他对传统文化的挚爱，因而在创作上追求回到现实主义，回到民族传统中去。汪曾祺小说中流溢出的美质，首先在于对民族心灵和性灵的发现，以近乎虔敬的态度来抒写民族的传统美德。</a:t>
            </a:r>
            <a:endParaRPr lang="zh-CN" altLang="en-US" b="1">
              <a:solidFill>
                <a:srgbClr val="060FC6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5827" name="矩形 6"/>
          <p:cNvSpPr/>
          <p:nvPr/>
        </p:nvSpPr>
        <p:spPr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dirty="0">
              <a:solidFill>
                <a:srgbClr val="FFFFFF"/>
              </a:solidFill>
              <a:latin typeface="Calibri" panose="020F0502020204030204" pitchFamily="34" charset="0"/>
              <a:ea typeface="幼圆" panose="02010509060101010101" pitchFamily="49" charset="-122"/>
            </a:endParaRPr>
          </a:p>
        </p:txBody>
      </p:sp>
      <p:sp>
        <p:nvSpPr>
          <p:cNvPr id="205829" name="TextBox 8"/>
          <p:cNvSpPr txBox="1"/>
          <p:nvPr/>
        </p:nvSpPr>
        <p:spPr>
          <a:xfrm>
            <a:off x="638810" y="863600"/>
            <a:ext cx="2811780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字词注音</a:t>
            </a:r>
            <a:endParaRPr lang="zh-CN" altLang="en-US"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83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78788" y="5310188"/>
            <a:ext cx="1046162" cy="1547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38810" y="1832610"/>
            <a:ext cx="8241030" cy="3108960"/>
          </a:xfrm>
          <a:prstGeom prst="rect">
            <a:avLst/>
          </a:prstGeom>
          <a:noFill/>
          <a:ln w="50800" cmpd="dbl">
            <a:noFill/>
            <a:miter lim="800000"/>
          </a:ln>
        </p:spPr>
        <p:txBody>
          <a:bodyPr wrap="none" anchor="ctr"/>
          <a:lstStyle/>
          <a:p>
            <a:pPr marL="0" marR="0" lvl="0" indent="0" algn="l" defTabSz="914400" eaLnBrk="1" fontAlgn="base" latinLnBrk="0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掸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土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dǎn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   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浆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洗（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jiāng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   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噗</a:t>
            </a:r>
            <a:r>
              <a:rPr lang="zh-CN" altLang="en-US" sz="28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sym typeface="+mn-ea"/>
              </a:rPr>
              <a:t>噗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pū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eaLnBrk="1" fontAlgn="base" latinLnBrk="0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寒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碜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chen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坠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脚（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zhuì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      抽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屉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tì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eaLnBrk="1" fontAlgn="base" latinLnBrk="0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账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簿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bù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    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錾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zàn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6851" name="矩形 6"/>
          <p:cNvSpPr/>
          <p:nvPr/>
        </p:nvSpPr>
        <p:spPr>
          <a:xfrm>
            <a:off x="219075" y="476250"/>
            <a:ext cx="100013" cy="447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dirty="0">
              <a:solidFill>
                <a:srgbClr val="FFFFFF"/>
              </a:solidFill>
              <a:latin typeface="Calibri" panose="020F0502020204030204" pitchFamily="34" charset="0"/>
              <a:ea typeface="幼圆" panose="02010509060101010101" pitchFamily="49" charset="-122"/>
            </a:endParaRPr>
          </a:p>
        </p:txBody>
      </p:sp>
      <p:sp>
        <p:nvSpPr>
          <p:cNvPr id="206854" name="TextBox 8"/>
          <p:cNvSpPr txBox="1"/>
          <p:nvPr/>
        </p:nvSpPr>
        <p:spPr>
          <a:xfrm>
            <a:off x="777875" y="1296988"/>
            <a:ext cx="1541463" cy="5810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解释词语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6855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13675" y="4870450"/>
            <a:ext cx="1254125" cy="1855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6856" name="Text Box 2"/>
          <p:cNvSpPr txBox="1"/>
          <p:nvPr/>
        </p:nvSpPr>
        <p:spPr>
          <a:xfrm>
            <a:off x="1231900" y="2227263"/>
            <a:ext cx="1108075" cy="2678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掸土：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坠脚：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寒碜：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錾：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2224088" y="2146300"/>
            <a:ext cx="6545263" cy="581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用掸子或别的东西轻轻地抽或</a:t>
            </a: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扫，去掉灰尘。</a:t>
            </a:r>
            <a:endParaRPr kumimoji="0" lang="zh-CN" altLang="en-US" sz="2400" kern="1200" cap="none" spc="0" normalizeH="0" baseline="0" noProof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239963" y="3708400"/>
            <a:ext cx="552926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丢人，有失体面。</a:t>
            </a:r>
            <a:endParaRPr kumimoji="0" lang="zh-CN" altLang="en-US" sz="2400" kern="1200" cap="none" spc="0" normalizeH="0" baseline="0" noProof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217738" y="2847975"/>
            <a:ext cx="45577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吊在下面的</a:t>
            </a: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东西，多指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装饰物。</a:t>
            </a:r>
            <a:endParaRPr kumimoji="0" lang="zh-CN" altLang="en-US" sz="2400" kern="1200" cap="none" spc="0" normalizeH="0" baseline="0" noProof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239963" y="4289425"/>
            <a:ext cx="43561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</a:t>
            </a:r>
            <a:r>
              <a:rPr kumimoji="0" lang="zh-CN" altLang="en-US" sz="2400" kern="1200" cap="none" spc="0" normalizeH="0" baseline="0" noProof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金银上</a:t>
            </a:r>
            <a:r>
              <a:rPr kumimoji="0" lang="zh-CN" altLang="en-US" sz="2400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雕刻。</a:t>
            </a:r>
            <a:endParaRPr kumimoji="0" lang="zh-CN" altLang="en-US" sz="2400" kern="1200" cap="none" spc="0" normalizeH="0" baseline="0" noProof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1">
            <a:alphaModFix amt="5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6000" b="1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</a:rPr>
              <a:t>整体感知</a:t>
            </a:r>
            <a:endParaRPr lang="zh-CN" altLang="en-US" sz="6000" b="1">
              <a:solidFill>
                <a:srgbClr val="FF0000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从标题可以读出哪些信息？</a:t>
            </a:r>
            <a:endParaRPr lang="zh-CN" altLang="en-US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标题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侯银匠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，表明小说的</a:t>
            </a:r>
            <a:r>
              <a:rPr lang="zh-CN" altLang="en-US" b="1" u="sng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宋体" panose="02010600030101010101" pitchFamily="2" charset="-122"/>
              </a:rPr>
              <a:t>写作对象</a:t>
            </a: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，人物从事的</a:t>
            </a:r>
            <a:r>
              <a:rPr lang="zh-CN" altLang="en-US" b="1" u="sng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宋体" panose="02010600030101010101" pitchFamily="2" charset="-122"/>
              </a:rPr>
              <a:t>职业</a:t>
            </a: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以及社会</a:t>
            </a:r>
            <a:r>
              <a:rPr lang="zh-CN" altLang="en-US" b="1" u="sng">
                <a:solidFill>
                  <a:srgbClr val="060FC6"/>
                </a:solidFill>
                <a:latin typeface="黑体" panose="02010609060101010101" pitchFamily="2" charset="-122"/>
                <a:ea typeface="黑体" panose="02010609060101010101" pitchFamily="2" charset="-122"/>
                <a:cs typeface="宋体" panose="02010600030101010101" pitchFamily="2" charset="-122"/>
              </a:rPr>
              <a:t>地位</a:t>
            </a: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18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19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2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20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21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22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23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24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25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7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15"/>
</p:tagLst>
</file>

<file path=ppt/theme/theme1.xml><?xml version="1.0" encoding="utf-8"?>
<a:theme xmlns:a="http://schemas.openxmlformats.org/drawingml/2006/main" name="母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母版</Template>
  <TotalTime>0</TotalTime>
  <Words>2810</Words>
  <Application>WPS 演示</Application>
  <PresentationFormat>  </PresentationFormat>
  <Paragraphs>188</Paragraphs>
  <Slides>29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3" baseType="lpstr">
      <vt:lpstr>Arial</vt:lpstr>
      <vt:lpstr>宋体</vt:lpstr>
      <vt:lpstr>Wingdings</vt:lpstr>
      <vt:lpstr>黑体</vt:lpstr>
      <vt:lpstr>Calibri</vt:lpstr>
      <vt:lpstr>幼圆</vt:lpstr>
      <vt:lpstr>微软雅黑</vt:lpstr>
      <vt:lpstr>Times New Roman</vt:lpstr>
      <vt:lpstr>Arial Unicode MS</vt:lpstr>
      <vt:lpstr>隶书</vt:lpstr>
      <vt:lpstr>楷体</vt:lpstr>
      <vt:lpstr>华文新魏</vt:lpstr>
      <vt:lpstr>华文仿宋</vt:lpstr>
      <vt:lpstr>母版</vt:lpstr>
      <vt:lpstr>PowerPoint 演示文稿</vt:lpstr>
      <vt:lpstr>宁波万工轿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侯银匠</vt:lpstr>
      <vt:lpstr>PowerPoint 演示文稿</vt:lpstr>
      <vt:lpstr>侯银匠</vt:lpstr>
      <vt:lpstr>PowerPoint 演示文稿</vt:lpstr>
      <vt:lpstr>侯银匠</vt:lpstr>
      <vt:lpstr>侯银匠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 </dc:creator>
  <dc:subject> </dc:subject>
  <cp:lastModifiedBy>xiao</cp:lastModifiedBy>
  <cp:revision>44</cp:revision>
  <dcterms:created xsi:type="dcterms:W3CDTF">2016-08-15T07:12:00Z</dcterms:created>
  <dcterms:modified xsi:type="dcterms:W3CDTF">2018-09-16T10:44:33Z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2052-10.1.0.7469</vt:lpwstr>
  </property>
</Properties>
</file>