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5" r:id="rId9"/>
    <p:sldId id="264" r:id="rId10"/>
    <p:sldId id="267" r:id="rId11"/>
    <p:sldId id="268" r:id="rId12"/>
    <p:sldId id="272" r:id="rId13"/>
    <p:sldId id="269" r:id="rId14"/>
    <p:sldId id="276" r:id="rId15"/>
    <p:sldId id="273" r:id="rId16"/>
    <p:sldId id="265" r:id="rId17"/>
    <p:sldId id="266" r:id="rId18"/>
    <p:sldId id="271" r:id="rId19"/>
    <p:sldId id="270" r:id="rId20"/>
    <p:sldId id="277" r:id="rId21"/>
    <p:sldId id="274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>
      <p:cViewPr varScale="1">
        <p:scale>
          <a:sx n="104" d="100"/>
          <a:sy n="104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42444-4573-403A-9605-4FF3CA1EAC23}" type="datetimeFigureOut">
              <a:rPr lang="zh-CN" altLang="en-US" smtClean="0"/>
              <a:pPr/>
              <a:t>2018/10/6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F58B4-0CB4-4B66-9D87-EFE24A867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28BB4-8F48-4C79-A0BC-2EB0D84628DB}" type="slidenum">
              <a:rPr lang="en-US" altLang="zh-CN" smtClean="0">
                <a:latin typeface="Arial" pitchFamily="34" charset="0"/>
              </a:rPr>
              <a:pPr/>
              <a:t>2</a:t>
            </a:fld>
            <a:endParaRPr lang="en-US" altLang="zh-CN" smtClean="0">
              <a:latin typeface="Arial" pitchFamily="34" charset="0"/>
            </a:endParaRPr>
          </a:p>
        </p:txBody>
      </p:sp>
      <p:sp>
        <p:nvSpPr>
          <p:cNvPr id="2662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26628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 smtClean="0">
              <a:latin typeface="Arial" pitchFamily="34" charset="0"/>
            </a:endParaRPr>
          </a:p>
        </p:txBody>
      </p:sp>
      <p:sp>
        <p:nvSpPr>
          <p:cNvPr id="2662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pitchFamily="34" charset="0"/>
              <a:buNone/>
            </a:pPr>
            <a:fld id="{91CE418D-74C9-4312-9F26-66C9646572F7}" type="slidenum">
              <a:rPr lang="en-US" altLang="zh-CN" sz="1200">
                <a:latin typeface="Calibri" pitchFamily="34" charset="0"/>
                <a:ea typeface="幼圆" pitchFamily="49" charset="-122"/>
              </a:rPr>
              <a:pPr algn="r">
                <a:buFont typeface="Arial" pitchFamily="34" charset="0"/>
                <a:buNone/>
              </a:pPr>
              <a:t>2</a:t>
            </a:fld>
            <a:endParaRPr lang="en-US" altLang="zh-CN" sz="1200">
              <a:latin typeface="Calibri" pitchFamily="34" charset="0"/>
              <a:ea typeface="幼圆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7621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1889" y="1526927"/>
            <a:ext cx="7562559" cy="1181993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5760640" cy="550912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C0CC2-BC43-4011-8D9F-7048C98E9FC5}" type="datetime3">
              <a:rPr lang="zh-CN" altLang="en-US" smtClean="0"/>
              <a:t>2018年10月6日星期六</a:t>
            </a:fld>
            <a:endParaRPr lang="zh-CN" alt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39975" y="6453188"/>
            <a:ext cx="2519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5003800" y="6448425"/>
            <a:ext cx="1512888" cy="365125"/>
          </a:xfrm>
        </p:spPr>
        <p:txBody>
          <a:bodyPr/>
          <a:lstStyle>
            <a:lvl1pPr>
              <a:defRPr/>
            </a:lvl1pPr>
          </a:lstStyle>
          <a:p>
            <a:fld id="{9271A4E9-36C4-4907-AC64-D3ED0773CB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0042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576064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8658C-4D4D-45AE-A8E6-96B833BE3833}" type="datetime3">
              <a:rPr lang="zh-CN" altLang="en-US" smtClean="0"/>
              <a:t>2018年10月6日星期六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FE4E1-FD29-4EB3-942C-6AC50CC8E1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9404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F6FC2-0AF4-42CF-8985-84D8CA2E0DB9}" type="datetime3">
              <a:rPr lang="zh-CN" altLang="en-US" smtClean="0"/>
              <a:t>2018年10月6日星期六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468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5F37C-64CA-4779-BBAF-2AA2E36B3FEE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434F6-EB0F-48BB-A006-0CDB145138C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08050"/>
            <a:ext cx="9144000" cy="288925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17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标题占位符 1"/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E42F0D-E5DC-4CD3-AD8C-0315E51F032A}" type="datetime3">
              <a:rPr lang="zh-CN" altLang="en-US" smtClean="0"/>
              <a:t>2018年10月6日星期六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15E8B6-D607-4EA4-A0D6-862CA9A0338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59788" y="6438900"/>
            <a:ext cx="504825" cy="3032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fld id="{C763089E-2EC8-4ED8-A69E-E8B7BA17F7CD}" type="slidenum">
              <a:rPr lang="zh-CN" altLang="en-US" sz="14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zh-CN" altLang="en-US" sz="14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2" r:id="rId3"/>
    <p:sldLayoutId id="2147483705" r:id="rId4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648" y="1556792"/>
            <a:ext cx="597666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6000" b="1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侯 银 匠 </a:t>
            </a:r>
            <a:endParaRPr lang="zh-CN" altLang="en-US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                                                   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                     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汪曾祺</a:t>
            </a:r>
            <a:endParaRPr lang="zh-CN" altLang="en-US" sz="24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183991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1475656" y="116632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40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语文出版社九年级上册第</a:t>
            </a:r>
            <a:r>
              <a:rPr lang="en-US" altLang="zh-CN" sz="40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6</a:t>
            </a:r>
            <a:r>
              <a:rPr lang="zh-CN" altLang="en-US" sz="40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br>
              <a:rPr lang="zh-CN" altLang="en-US" sz="40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sz="4000" dirty="0">
              <a:solidFill>
                <a:prstClr val="black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1880" y="4653136"/>
            <a:ext cx="50738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dirty="0" smtClean="0">
                <a:solidFill>
                  <a:srgbClr val="190DB3"/>
                </a:solidFill>
                <a:latin typeface="楷体"/>
                <a:ea typeface="楷体"/>
                <a:cs typeface="楷体"/>
              </a:rPr>
              <a:t>泉港民族中学 庄梅霞</a:t>
            </a:r>
            <a:endParaRPr lang="zh-CN" altLang="en-US" sz="4000" b="1" dirty="0">
              <a:solidFill>
                <a:srgbClr val="190DB3"/>
              </a:solidFill>
              <a:latin typeface="楷体"/>
              <a:ea typeface="楷体"/>
              <a:cs typeface="楷体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9C67CF-9594-4191-8313-70F484F55F04}" type="datetime3">
              <a:rPr lang="zh-CN" altLang="en-US" smtClean="0"/>
              <a:t>2018年10月6日星期六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1560" y="4118911"/>
            <a:ext cx="7891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2.“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及至无人应声，才一个人笑了：‘老了！糊涂了！’”表现了侯银匠什么样的情感？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467544" y="5445224"/>
            <a:ext cx="8352928" cy="63767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表现了侯银匠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深沉的思念，难言的孤独，自我安慰。</a:t>
            </a:r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2483768" y="89776"/>
            <a:ext cx="2520280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品味语言</a:t>
            </a:r>
          </a:p>
        </p:txBody>
      </p:sp>
      <p:sp>
        <p:nvSpPr>
          <p:cNvPr id="10" name="矩形 9"/>
          <p:cNvSpPr/>
          <p:nvPr/>
        </p:nvSpPr>
        <p:spPr>
          <a:xfrm>
            <a:off x="539552" y="119675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1.“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侯银匠知道这也是给当爹的做脸，于是加工细做，心里有点甜，又有点苦”表现了侯银匠什么样的情感？</a:t>
            </a:r>
            <a:endParaRPr lang="zh-CN" altLang="en-US" sz="24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5536" y="213285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甜</a:t>
            </a:r>
            <a:r>
              <a:rPr lang="zh-CN" altLang="en-US" sz="2400" b="1" dirty="0" smtClean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：因为女儿终于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长大成人</a:t>
            </a:r>
            <a:r>
              <a:rPr lang="zh-CN" altLang="en-US" sz="2400" b="1" dirty="0" smtClean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了；嫁了个好人家（女儿有了个好归宿）；可以为自己女儿打首饰了。</a:t>
            </a:r>
            <a:endParaRPr lang="en-US" altLang="zh-CN" sz="2400" b="1" dirty="0" smtClean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苦</a:t>
            </a:r>
            <a:r>
              <a:rPr lang="zh-CN" altLang="en-US" sz="2400" b="1" dirty="0" smtClean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：女儿出嫁后自己会很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孤独</a:t>
            </a:r>
            <a:r>
              <a:rPr lang="zh-CN" altLang="en-US" sz="2400" b="1" dirty="0" smtClean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；女儿出嫁也只能给这点首饰。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9E592-D19A-447B-9E5E-ECD7424F7223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7416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55576" y="1239923"/>
            <a:ext cx="6637015" cy="5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侯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银匠问菊子的意见，菊子说：“爹作主！”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611560" y="1938346"/>
            <a:ext cx="7564437" cy="3323987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“爹作主！”是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语言描写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，表面上看，很简洁很干脆，体现了旧社会女子在婚嫁问题上听命于父母的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孝顺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特点。这个答复蕴含着菊子对父亲决定的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满意和喜悦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，她明明满意却故意不直说出来，又表明她的心机。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2267744" y="96863"/>
            <a:ext cx="29523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品味语言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8E1BBC-8E3C-412B-9141-7D109F59090F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4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006475" y="1268413"/>
            <a:ext cx="7439025" cy="128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小说中的花轿与刻画侯菊的形象有密切关系，请简要分析。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619250" y="2579688"/>
            <a:ext cx="2838450" cy="637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要花轿早有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打算。</a:t>
            </a:r>
          </a:p>
        </p:txBody>
      </p:sp>
      <p:sp>
        <p:nvSpPr>
          <p:cNvPr id="8" name="矩形 7"/>
          <p:cNvSpPr/>
          <p:nvPr/>
        </p:nvSpPr>
        <p:spPr>
          <a:xfrm>
            <a:off x="1619250" y="3354388"/>
            <a:ext cx="3524250" cy="637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改装花轿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心灵手巧。</a:t>
            </a:r>
          </a:p>
        </p:txBody>
      </p:sp>
      <p:sp>
        <p:nvSpPr>
          <p:cNvPr id="9" name="矩形 8"/>
          <p:cNvSpPr/>
          <p:nvPr/>
        </p:nvSpPr>
        <p:spPr>
          <a:xfrm>
            <a:off x="1619250" y="4130675"/>
            <a:ext cx="511299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出租花轿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善于经营，贤惠体贴。</a:t>
            </a:r>
          </a:p>
        </p:txBody>
      </p:sp>
      <p:sp>
        <p:nvSpPr>
          <p:cNvPr id="10" name="矩形 9"/>
          <p:cNvSpPr/>
          <p:nvPr/>
        </p:nvSpPr>
        <p:spPr>
          <a:xfrm>
            <a:off x="2771800" y="332656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文本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探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究</a:t>
            </a:r>
            <a:endParaRPr lang="zh-CN" altLang="en-US" sz="3600" b="1" i="1" dirty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27C20-2949-4640-B375-CCD82471FC91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79712" y="188640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文本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探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究</a:t>
            </a:r>
            <a:endParaRPr lang="zh-CN" altLang="en-US" sz="3600" b="1" i="1" dirty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itchFamily="49" charset="-122"/>
              <a:ea typeface="楷体" pitchFamily="49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20485" name="TextBox 8"/>
          <p:cNvSpPr txBox="1">
            <a:spLocks noChangeArrowheads="1"/>
          </p:cNvSpPr>
          <p:nvPr/>
        </p:nvSpPr>
        <p:spPr bwMode="auto">
          <a:xfrm>
            <a:off x="395536" y="1340768"/>
            <a:ext cx="8207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侯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银匠由相依为命到孤独、寂寞、无奈，其主要原因是什么？</a:t>
            </a:r>
            <a:endParaRPr lang="zh-CN" altLang="en-US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67544" y="1952035"/>
            <a:ext cx="8240713" cy="1754326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主人公本身的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人生遭遇与境况</a:t>
            </a: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：中年丧妻，与女儿相依为命，把自己的“爱”全部倾注到女儿身上，现在女儿出嫁，精神失去依托。自然产生一种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失落感</a:t>
            </a: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467544" y="3817767"/>
            <a:ext cx="8240713" cy="2308324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女儿在出嫁之后，细心照料陆家所有人的生活，倾心于持家，很少来看望或者陪伴侯银匠，即使“有时提了两瓶酒回来看他，椅子还没有坐热就匆匆忙忙走了”，抛下父亲让其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孤独不堪</a:t>
            </a: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。</a:t>
            </a:r>
            <a:endParaRPr lang="zh-CN" altLang="en-US" sz="22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DB949E-2323-44BC-BBCF-6986D4B78141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485" grpId="0"/>
      <p:bldP spid="17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E83670-5C5E-44E8-B04F-4FD78E481172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71600" y="2780347"/>
            <a:ext cx="69127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点拨：从父女相依为命着眼，为下文选女婿、打陪嫁首饰，在女儿出嫁后父 亲的孤独这些情节提供依据。 从突出侯菊的精细能干着眼，为写侯菊改装花轿、出租花轿，成为当家媳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妇等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情节提供依据。 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7584" y="1340768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“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侯银匠中年丧妻</a:t>
            </a:r>
            <a:r>
              <a:rPr lang="en-US" altLang="zh-CN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……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很精到”，对全文情节展开有什么作用？ </a:t>
            </a:r>
            <a:endParaRPr lang="zh-CN" altLang="en-US" sz="1050" b="1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99792" y="0"/>
            <a:ext cx="2037737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文本探究</a:t>
            </a:r>
            <a:endParaRPr lang="zh-CN" altLang="en-US" sz="3600" b="1" i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23963" y="1125538"/>
            <a:ext cx="4140200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本文的主人公是谁？</a:t>
            </a:r>
          </a:p>
        </p:txBody>
      </p:sp>
      <p:sp>
        <p:nvSpPr>
          <p:cNvPr id="13" name="矩形 12"/>
          <p:cNvSpPr/>
          <p:nvPr/>
        </p:nvSpPr>
        <p:spPr>
          <a:xfrm>
            <a:off x="706438" y="1773238"/>
            <a:ext cx="775335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小说开头和最后几段都是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从侯银匠的角度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来叙事的。第二段写“银匠店出租花轿，不知是一个什么道理”，下文虽未直接回答是“什么道理”，但仔细玩味，应该是指他作为手艺人，勤劳且灵巧。有其父必有其女，正是因为侯银匠勤劳、精细、能干，才有中间大部分文字中女儿的勤劳、精细、能干。小说的着眼点在于侯银匠，所以，倒数第三段又回到了侯银匠的身上，写他无妻而女儿又不在身边，于是对女儿十分思念；最后一段写侯银匠喝酒，写他想起两句唐诗，进一步写他对女儿的深深思念。这把侯银匠这一形象塑造得富有人情美、人性美。而女儿侯菊这枝叶正是侯银匠这棵大树生长出来的，她的勤劳、精细、能干正是源于她父亲同样的品质。所以，小说的主人公是侯银匠。</a:t>
            </a:r>
          </a:p>
        </p:txBody>
      </p:sp>
      <p:sp>
        <p:nvSpPr>
          <p:cNvPr id="7" name="矩形 6"/>
          <p:cNvSpPr/>
          <p:nvPr/>
        </p:nvSpPr>
        <p:spPr>
          <a:xfrm>
            <a:off x="2267744" y="332656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文本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探</a:t>
            </a: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究</a:t>
            </a:r>
            <a:endParaRPr lang="zh-CN" altLang="en-US" sz="3600" b="1" i="1" dirty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290044-7448-44BE-AC46-E926E39AEAA6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755576" y="1268760"/>
            <a:ext cx="7248525" cy="1057790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小说题为“侯银匠”，但写侯菊的文字多，请结合全文探究作者这样安排的理由。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971600" y="2276872"/>
            <a:ext cx="7248525" cy="781050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侯家父女相依为命，侯菊继承了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父亲的精细、勤劳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等品质，写侯菊就是表现侯银匠。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1043608" y="3213322"/>
            <a:ext cx="7248525" cy="78194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女儿出嫁是他生活中的大事，更多描写此时此刻的情景，重点突出，可以避免平铺直叙。</a:t>
            </a:r>
            <a:endParaRPr lang="zh-CN" altLang="en-US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971600" y="4052892"/>
            <a:ext cx="7248525" cy="830997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截取侯菊出嫁前后的片段，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正面描写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侯菊，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间接烘托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出侯银匠的人生况味。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1043608" y="4844634"/>
            <a:ext cx="6081712" cy="4616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实写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侯菊，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暗写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侯银匠，更有情趣。</a:t>
            </a:r>
          </a:p>
        </p:txBody>
      </p:sp>
      <p:sp>
        <p:nvSpPr>
          <p:cNvPr id="15" name="TextBox 8"/>
          <p:cNvSpPr txBox="1"/>
          <p:nvPr/>
        </p:nvSpPr>
        <p:spPr>
          <a:xfrm>
            <a:off x="971600" y="5445224"/>
            <a:ext cx="7248525" cy="830997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描写女儿出嫁前后的情景，在人物关系中表现中国传统的</a:t>
            </a:r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人情美、人性美</a:t>
            </a:r>
            <a:r>
              <a:rPr lang="zh-CN" altLang="en-US" sz="20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，意味深长。 </a:t>
            </a:r>
            <a:endParaRPr lang="zh-CN" altLang="en-US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347" name="TextBox 8"/>
          <p:cNvSpPr txBox="1">
            <a:spLocks noChangeArrowheads="1"/>
          </p:cNvSpPr>
          <p:nvPr/>
        </p:nvSpPr>
        <p:spPr bwMode="auto">
          <a:xfrm>
            <a:off x="2123728" y="94320"/>
            <a:ext cx="3117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文本探究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B4AFE7-99FF-416E-B5F4-E6BFA65C2A0F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/>
      <p:bldP spid="12" grpId="0"/>
      <p:bldP spid="13" grpId="0"/>
      <p:bldP spid="14" grpId="0"/>
      <p:bldP spid="15" grpId="0"/>
      <p:bldP spid="143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5365" name="TextBox 8"/>
          <p:cNvSpPr txBox="1">
            <a:spLocks noChangeArrowheads="1"/>
          </p:cNvSpPr>
          <p:nvPr/>
        </p:nvSpPr>
        <p:spPr bwMode="auto">
          <a:xfrm>
            <a:off x="2411760" y="96069"/>
            <a:ext cx="27363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人物形象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755576" y="1340768"/>
            <a:ext cx="6975475" cy="636587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侯银匠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23528" y="1968426"/>
            <a:ext cx="7767563" cy="138499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侯银匠是生活在二十世纪三四十年代的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善良勤劳、精明能干、朴实深沉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的普通百姓形象。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99592" y="3284984"/>
            <a:ext cx="6977063" cy="638175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侯菊</a:t>
            </a:r>
          </a:p>
        </p:txBody>
      </p:sp>
      <p:sp>
        <p:nvSpPr>
          <p:cNvPr id="10" name="TextBox 8"/>
          <p:cNvSpPr txBox="1"/>
          <p:nvPr/>
        </p:nvSpPr>
        <p:spPr>
          <a:xfrm>
            <a:off x="755576" y="3861048"/>
            <a:ext cx="7200800" cy="203132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侯菊是生活在二十世纪三四十年代的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勤劳贤惠、精明能干、智慧成熟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的普通中华百姓形象。</a:t>
            </a:r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8B1504-6284-4AA6-BBF0-9C6A41534360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555776" y="404664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归</a:t>
            </a:r>
            <a:r>
              <a:rPr lang="zh-CN" altLang="en-US" sz="3600" b="1" i="1" dirty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纳小结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6" name="TextBox 8"/>
          <p:cNvSpPr txBox="1"/>
          <p:nvPr/>
        </p:nvSpPr>
        <p:spPr>
          <a:xfrm>
            <a:off x="827088" y="2357363"/>
            <a:ext cx="7345362" cy="520848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27584" y="1484784"/>
            <a:ext cx="7416800" cy="3670236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小说通过抓人物描写的方法来概括人物形象，从人物的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外貌、语言、动作、心理、正侧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等方面加以描写；通过分析故事情节概括人物形象；通过作品的主题深入挖掘人物个性。</a:t>
            </a: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B40DA8-8944-4385-B5B9-EFD11F76FF18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67744" y="404664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主题思想</a:t>
            </a:r>
            <a:endParaRPr lang="zh-CN" altLang="en-US" sz="3600" b="1" i="1" dirty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itchFamily="49" charset="-122"/>
              <a:ea typeface="楷体" pitchFamily="49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6" name="TextBox 8"/>
          <p:cNvSpPr txBox="1"/>
          <p:nvPr/>
        </p:nvSpPr>
        <p:spPr>
          <a:xfrm>
            <a:off x="539552" y="1340768"/>
            <a:ext cx="8136904" cy="452431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小说叙述了侯银匠嫁女儿前后的生活故事，展现了旧社会普通劳动者的人生状况，刻画了他们勤劳朴实、精明能干的性格特点，表现了具有浓郁地方特色的人情美、人性美，也展示了社会底层人物生活的艰辛，寄寓了作者对社会底层人物的理解与同情。</a:t>
            </a:r>
            <a:endParaRPr lang="zh-CN" altLang="en-US" sz="22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0A8F94-FF2C-4C52-949B-D737F4E75D2C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2339752" y="332656"/>
            <a:ext cx="3408362" cy="6572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新</a:t>
            </a:r>
            <a:r>
              <a:rPr lang="zh-CN" altLang="en-US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课引入</a:t>
            </a:r>
          </a:p>
          <a:p>
            <a:pPr marL="0" indent="0">
              <a:buFontTx/>
              <a:buNone/>
              <a:defRPr/>
            </a:pPr>
            <a:endParaRPr lang="zh-CN" altLang="en-US" sz="3600" b="1" dirty="0">
              <a:latin typeface="黑体" pitchFamily="49" charset="-122"/>
              <a:ea typeface="黑体" pitchFamily="49" charset="-122"/>
              <a:sym typeface="+mn-ea"/>
            </a:endParaRPr>
          </a:p>
          <a:p>
            <a:pPr marL="0" indent="0">
              <a:defRPr/>
            </a:pPr>
            <a:endParaRPr lang="en-US" altLang="zh-CN" sz="2400" dirty="0">
              <a:ea typeface="宋体" pitchFamily="2" charset="-122"/>
            </a:endParaRPr>
          </a:p>
        </p:txBody>
      </p:sp>
      <p:sp>
        <p:nvSpPr>
          <p:cNvPr id="9219" name="TextBox 8"/>
          <p:cNvSpPr txBox="1"/>
          <p:nvPr/>
        </p:nvSpPr>
        <p:spPr>
          <a:xfrm>
            <a:off x="1619672" y="1441450"/>
            <a:ext cx="5439941" cy="466248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总是向你索取    却不曾说谢谢你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直到长大以后    才懂得你不容易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每次离开总是    装作轻松的样子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微笑着说回去吧  转身泪湿眼底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多想和从前一样  牵你温暖手掌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可是你不在我身旁  托清风捎去安康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时光时光慢些吧  不要再让你变老了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我愿用我一切    换你岁月长留</a:t>
            </a:r>
            <a:endParaRPr lang="en-US" altLang="zh-CN" sz="2200" b="1" dirty="0">
              <a:solidFill>
                <a:schemeClr val="tx1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r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——</a:t>
            </a:r>
            <a:r>
              <a:rPr lang="en-US" altLang="zh-CN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父亲</a:t>
            </a:r>
            <a:r>
              <a:rPr lang="en-US" altLang="zh-CN" sz="2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》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2F29E-855D-4FC1-AB7A-68ACD08A673C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21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E76DF-9E86-4B49-9EF8-2F4671FA227C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4" name="矩形 3"/>
          <p:cNvSpPr/>
          <p:nvPr/>
        </p:nvSpPr>
        <p:spPr>
          <a:xfrm>
            <a:off x="683568" y="3284984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汪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曾祺曾经给小说下过一个定义：小说就是“跟一个可以谈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得来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的朋友亲切地谈一点你所知道的生活”。读汪曾祺的这篇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侯银匠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，就像是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听他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用家常话聊天。比如，写银匠店小，作者说：“侯银匠店是个不大点的小银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匠”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又如，“娶亲”“中意”“小定”“生养”是方言词汇；“早点把事办了” “有个人来客往的”“转过年来”是俗语。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侯银匠</a:t>
            </a: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语言的朴素还表现为简洁。 写老银匠为女儿打金首饰的心情，只有九个字：“心里有点甜，又有点苦。”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写女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儿出嫁的情形，只有三句话：“转过年来，春暖花开，侯菊就坐了这顶手制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的花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轿出门。临上轿时，菊子说了声：‘爹！您多保重。’鞭炮一响，老银匠的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眼泪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就下来了。”</a:t>
            </a:r>
            <a:endParaRPr lang="zh-CN" altLang="en-US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568" y="1556792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小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说题目是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侯银匠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，却偏偏用大量的笔墨写侯菊，看似喧 宾夺主，其实是作者的匠心所在。这样的构思，一是可以避免平铺直叙；二是写 侯菊的能干，就是在写侯银匠的能干，体现了侯银匠的言传身教和侯菊的耳濡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目染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。 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2780928"/>
            <a:ext cx="17347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语言朴素。</a:t>
            </a:r>
            <a:endParaRPr lang="zh-CN" altLang="en-US" sz="2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592" y="1268760"/>
            <a:ext cx="17347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构思巧妙。</a:t>
            </a:r>
            <a:endParaRPr lang="zh-CN" altLang="en-US" sz="2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07704" y="26064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i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写作特点</a:t>
            </a:r>
            <a:endParaRPr lang="zh-CN" altLang="en-US" sz="3600" b="1" i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63688" y="404664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3600" b="1" i="1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布</a:t>
            </a:r>
            <a:r>
              <a:rPr lang="zh-CN" altLang="en-US" sz="3600" b="1" i="1" dirty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itchFamily="49" charset="-122"/>
                <a:ea typeface="楷体" pitchFamily="49" charset="-122"/>
                <a:sym typeface="+mn-ea"/>
              </a:rPr>
              <a:t>置作业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3600" b="1" dirty="0">
              <a:latin typeface="黑体" panose="02010600030101010101" pitchFamily="2" charset="-122"/>
              <a:ea typeface="黑体" panose="02010600030101010101" pitchFamily="2" charset="-122"/>
              <a:sym typeface="+mn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71600" y="1484784"/>
            <a:ext cx="741682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课外阅读汪曾祺的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受戒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或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大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淖（</a:t>
            </a:r>
            <a:r>
              <a:rPr lang="en-US" altLang="zh-CN" sz="2800" b="1" dirty="0" err="1" smtClean="0">
                <a:latin typeface="黑体" pitchFamily="49" charset="-122"/>
                <a:ea typeface="黑体" pitchFamily="49" charset="-122"/>
              </a:rPr>
              <a:t>nào</a:t>
            </a: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记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事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，写下自己的读书随笔并与同学交流。</a:t>
            </a:r>
          </a:p>
        </p:txBody>
      </p:sp>
      <p:pic>
        <p:nvPicPr>
          <p:cNvPr id="24582" name="图片 2"/>
          <p:cNvPicPr>
            <a:picLocks noChangeAspect="1"/>
          </p:cNvPicPr>
          <p:nvPr/>
        </p:nvPicPr>
        <p:blipFill>
          <a:blip r:embed="rId4" cstate="print"/>
          <a:srcRect t="23543" b="7291"/>
          <a:stretch>
            <a:fillRect/>
          </a:stretch>
        </p:blipFill>
        <p:spPr bwMode="auto">
          <a:xfrm>
            <a:off x="6203951" y="4738689"/>
            <a:ext cx="2328490" cy="135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43608" y="2996952"/>
            <a:ext cx="6985000" cy="128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选择你欣赏的一位同学或老师，概括其形象特点，写一段描写性的文字。</a:t>
            </a: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FEE5B8-35BC-4B60-BA1C-CACC1249052D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627784" y="182992"/>
            <a:ext cx="2664296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作者简介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3131840" y="1196752"/>
            <a:ext cx="5472607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汪曾祺  江苏高邮人，中国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当代作家、散文家、戏剧家、京派作家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的代表人物。被誉为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“抒情的人道主义者”“中国最后一个纯粹的文人”“中国最后一个士大夫”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。汪曾祺的作品有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受戒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晚饭花集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逝水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晚翠文谈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等。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/>
          </a:blip>
          <a:srcRect b="11332"/>
          <a:stretch/>
        </p:blipFill>
        <p:spPr>
          <a:xfrm>
            <a:off x="395536" y="1628800"/>
            <a:ext cx="2552700" cy="3530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1A3186-A114-4978-8334-9C5D748297E0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7173" name="TextBox 8"/>
          <p:cNvSpPr txBox="1">
            <a:spLocks noChangeArrowheads="1"/>
          </p:cNvSpPr>
          <p:nvPr/>
        </p:nvSpPr>
        <p:spPr bwMode="auto">
          <a:xfrm>
            <a:off x="2123728" y="227888"/>
            <a:ext cx="3671888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文体常识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323528" y="1556792"/>
            <a:ext cx="8201025" cy="1454244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小说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是通过塑造人物、叙述故事、描写环境来反映生活、表达思想的一种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文学体裁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3630913"/>
            <a:ext cx="7769225" cy="1454244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小说三要素</a:t>
            </a:r>
            <a:r>
              <a:rPr lang="zh-CN" altLang="en-US" sz="32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：人物形象、故事情节、环境（自然环境和社会环境）。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BD5FF5-9E8C-47D3-BC6F-B2ED49387090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467544" y="1247583"/>
            <a:ext cx="8201025" cy="1930337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小说反映社会生活的主要手段是塑造人物形象。小说中的人物，称为典型人物。通过这样典型的人物形象反映生活，更集中、更具代表性。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467544" y="3140968"/>
            <a:ext cx="8201025" cy="3224213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    小说塑造人物的手段可以是概括介绍，可以是具体的描写，可以写人物的外貌，也可以刻画人物的心理活动；既可以写人物的行动对话，也可以适当插入作者的议论；既可以正面起笔，也可以侧面烘托。</a:t>
            </a:r>
          </a:p>
        </p:txBody>
      </p:sp>
      <p:sp>
        <p:nvSpPr>
          <p:cNvPr id="4" name="矩形 3"/>
          <p:cNvSpPr/>
          <p:nvPr/>
        </p:nvSpPr>
        <p:spPr>
          <a:xfrm>
            <a:off x="1979712" y="188640"/>
            <a:ext cx="2037737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文体常识</a:t>
            </a:r>
            <a:endParaRPr lang="zh-CN" altLang="en-US" sz="3600" b="1" i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EBDCC7-6EEA-4DFC-A78C-71211033FFF6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9221" name="TextBox 8"/>
          <p:cNvSpPr txBox="1">
            <a:spLocks noChangeArrowheads="1"/>
          </p:cNvSpPr>
          <p:nvPr/>
        </p:nvSpPr>
        <p:spPr bwMode="auto">
          <a:xfrm>
            <a:off x="2555776" y="114953"/>
            <a:ext cx="2520280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字词注音</a:t>
            </a:r>
          </a:p>
        </p:txBody>
      </p:sp>
      <p:pic>
        <p:nvPicPr>
          <p:cNvPr id="9222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509120"/>
            <a:ext cx="1046162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47750" y="2060575"/>
            <a:ext cx="6619875" cy="2571750"/>
          </a:xfrm>
          <a:prstGeom prst="rect">
            <a:avLst/>
          </a:prstGeom>
          <a:noFill/>
          <a:ln w="50800" cmpd="dbl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2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掸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土（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dǎn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浆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洗（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jiāng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噗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噗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pū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寒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碜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chèn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坠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脚（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zhuì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     抽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屉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tì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簿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bù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 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錾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 err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zàn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A33184-9F7D-45D2-9CEA-4A378D93E170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2483768" y="186961"/>
            <a:ext cx="2232248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解释词语</a:t>
            </a:r>
          </a:p>
        </p:txBody>
      </p:sp>
      <p:pic>
        <p:nvPicPr>
          <p:cNvPr id="10246" name="图片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293096"/>
            <a:ext cx="1254125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539552" y="2060848"/>
            <a:ext cx="126669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掸土：</a:t>
            </a:r>
          </a:p>
          <a:p>
            <a:pPr>
              <a:buFont typeface="Arial" pitchFamily="34" charset="0"/>
              <a:buNone/>
            </a:pP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坠脚：</a:t>
            </a:r>
          </a:p>
          <a:p>
            <a:pPr>
              <a:buFont typeface="Arial" pitchFamily="34" charset="0"/>
              <a:buNone/>
            </a:pP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寒碜：</a:t>
            </a:r>
          </a:p>
          <a:p>
            <a:pPr>
              <a:buFont typeface="Arial" pitchFamily="34" charset="0"/>
              <a:buNone/>
            </a:pP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錾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763688" y="1988840"/>
            <a:ext cx="72008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用掸子或别的东西轻轻地抽或扫，去掉灰尘。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95736" y="3717032"/>
            <a:ext cx="5529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丢人，有失体面。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835696" y="2847975"/>
            <a:ext cx="493975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吊在下面的东西，多指装饰物。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339752" y="4509120"/>
            <a:ext cx="4356100" cy="63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itchFamily="49" charset="-122"/>
                <a:ea typeface="黑体" pitchFamily="49" charset="-122"/>
              </a:rPr>
              <a:t>在金银上雕刻。</a:t>
            </a:r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E88965-F252-4B3A-B68F-BFD5E0BC34B4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《</a:t>
            </a:r>
            <a:r>
              <a:rPr lang="zh-CN" altLang="en-US" dirty="0" smtClean="0"/>
              <a:t>侯银匠</a:t>
            </a:r>
            <a:r>
              <a:rPr lang="en-US" altLang="zh-CN" dirty="0" smtClean="0"/>
              <a:t>》  </a:t>
            </a:r>
            <a:r>
              <a:rPr lang="zh-CN" altLang="en-US" dirty="0" smtClean="0"/>
              <a:t>泉港民族中学</a:t>
            </a:r>
            <a:endParaRPr lang="en-US" altLang="zh-CN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0432FE-D70A-4AC3-8AE9-26D05D5B212B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5" name="矩形 4"/>
          <p:cNvSpPr/>
          <p:nvPr/>
        </p:nvSpPr>
        <p:spPr>
          <a:xfrm>
            <a:off x="395536" y="4725144"/>
            <a:ext cx="8352928" cy="1530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第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三部分（第 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16—22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段），写侯菊出嫁后，勤劳能干，成了陆家的当家媳妇， 偶尔来看父亲也是来去匆匆。女儿出嫁，是侯银匠生活中的又一次重大转折。从 此侯银匠开始了他孤苦伶仃的生活，常常是两块茶干二两酒，消磨一个晚上。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7744" y="260648"/>
            <a:ext cx="2037737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故事情节</a:t>
            </a:r>
            <a:endParaRPr lang="zh-CN" altLang="en-US" sz="3600" b="1" i="1" dirty="0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1196752"/>
            <a:ext cx="7920880" cy="782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第一部分（第 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1—4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段），写侯银匠与女儿侯菊相依为命，女儿的懂事、能干， 使他的生活多了些轻松和宽慰。 </a:t>
            </a:r>
            <a:endParaRPr lang="en-US" altLang="zh-CN" sz="2000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3528" y="2060848"/>
            <a:ext cx="8280920" cy="269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80"/>
              </a:lnSpc>
            </a:pP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第二部分（第 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5—15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段），写侯菊渐渐长大，不断有媒人来给她提亲。儿女 的婚事，无论对于达官贵人和平常百姓，都是大事，何况是与自己相依为命的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女儿</a:t>
            </a:r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。侯银匠为女儿做的事情，首先是千挑万选，找一个满意的女婿。这一过程中 既有父亲对女儿的认真负责，又有对女儿意愿的遵从。确定婚事后，侯银匠竭尽所能，按女儿的想法，给女儿打了一对秋叶形的耳坠、一条金链子、一个五钱重 的戒指。侯菊心灵手巧，为自己改造花轿，出嫁后，把出租花轿的钱给丈夫买书买杂志。 </a:t>
            </a:r>
            <a:endParaRPr lang="en-US" altLang="zh-CN" sz="2000" b="1" dirty="0" smtClean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2843808" y="161784"/>
            <a:ext cx="2880320" cy="79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i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故事情节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683568" y="1423377"/>
            <a:ext cx="7191499" cy="584775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小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说围绕故事叙述了哪些生活片段？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919163" y="2185973"/>
            <a:ext cx="7248525" cy="3384581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anchor="ctr">
            <a:spAutoFit/>
          </a:bodyPr>
          <a:lstStyle/>
          <a:p>
            <a:pPr indent="266700">
              <a:lnSpc>
                <a:spcPct val="20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800" b="1" dirty="0">
                <a:solidFill>
                  <a:schemeClr val="tx1">
                    <a:lumMod val="75000"/>
                  </a:schemeClr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侯菊精明能干；侯银匠选定女婿人选；加工陪嫁首饰；侯菊改装花轿；送女儿上轿出嫁；侯菊出租花轿；侯菊持家有方，成为当家媳妇；侯银匠消磨长夜的寂寞。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8FDB7D-81BB-465D-99CA-FDFD3190D1BE}" type="datetime3">
              <a:rPr lang="zh-CN" altLang="en-US" smtClean="0"/>
              <a:t>2018年10月6日星期六</a:t>
            </a:fld>
            <a:endParaRPr lang="en-US" altLang="zh-CN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侯银匠</a:t>
            </a:r>
            <a:r>
              <a:rPr lang="en-US" altLang="zh-CN" smtClean="0"/>
              <a:t>》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7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9、12、18、23、25、26、27、29"/>
  <p:tag name="KSO_WM_TEMPLATE_CATEGORY" val="custom"/>
  <p:tag name="KSO_WM_TEMPLATE_INDEX" val="215"/>
  <p:tag name="KSO_WM_TAG_VERSION" val="1.0"/>
  <p:tag name="KSO_WM_SLIDE_ID" val="custom59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heme/theme1.xml><?xml version="1.0" encoding="utf-8"?>
<a:theme xmlns:a="http://schemas.openxmlformats.org/drawingml/2006/main" name="民族中学PPT模板2016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演示文稿1 [兼容模式]" id="{5768632A-1178-4769-B578-FAEA42284259}" vid="{218F301C-695D-4FA5-98F9-1410BC986BA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民族中学PPT模板201604.pot</Template>
  <TotalTime>138</TotalTime>
  <Words>3221</Words>
  <Application>Microsoft Office PowerPoint</Application>
  <PresentationFormat>全屏显示(4:3)</PresentationFormat>
  <Paragraphs>146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民族中学PPT模板201604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Company>qgmzzx@163.com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18</cp:revision>
  <dcterms:created xsi:type="dcterms:W3CDTF">2016-10-31T13:19:51Z</dcterms:created>
  <dcterms:modified xsi:type="dcterms:W3CDTF">2018-10-06T08:18:47Z</dcterms:modified>
</cp:coreProperties>
</file>