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80" r:id="rId3"/>
    <p:sldId id="281" r:id="rId4"/>
    <p:sldId id="282" r:id="rId5"/>
    <p:sldId id="287" r:id="rId6"/>
    <p:sldId id="288" r:id="rId7"/>
    <p:sldId id="289" r:id="rId8"/>
    <p:sldId id="283" r:id="rId9"/>
    <p:sldId id="290" r:id="rId10"/>
    <p:sldId id="295" r:id="rId11"/>
    <p:sldId id="296" r:id="rId12"/>
    <p:sldId id="297" r:id="rId13"/>
    <p:sldId id="298" r:id="rId14"/>
    <p:sldId id="284" r:id="rId15"/>
    <p:sldId id="291" r:id="rId16"/>
    <p:sldId id="285" r:id="rId17"/>
    <p:sldId id="292" r:id="rId18"/>
    <p:sldId id="286" r:id="rId19"/>
    <p:sldId id="293" r:id="rId20"/>
    <p:sldId id="301" r:id="rId21"/>
    <p:sldId id="302" r:id="rId22"/>
    <p:sldId id="303" r:id="rId23"/>
    <p:sldId id="304" r:id="rId24"/>
    <p:sldId id="294" r:id="rId25"/>
    <p:sldId id="29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323"/>
    <a:srgbClr val="F9E9DC"/>
    <a:srgbClr val="FFDF3A"/>
    <a:srgbClr val="FFB4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2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260" y="1938"/>
      </p:cViewPr>
      <p:guideLst>
        <p:guide orient="horz" pos="2122"/>
        <p:guide pos="38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9043-2913-4EF5-BC65-164CDB7F8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F1206-2630-4CA0-BC24-81A436CB23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Tm="0">
    <p:cover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1249043-2913-4EF5-BC65-164CDB7F8E8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ABF1206-2630-4CA0-BC24-81A436CB233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13.png"/><Relationship Id="rId14" Type="http://schemas.microsoft.com/office/2007/relationships/media" Target="../media/media1.mp3"/><Relationship Id="rId13" Type="http://schemas.openxmlformats.org/officeDocument/2006/relationships/audio" Target="../media/media1.mp3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5.png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../media/image5.png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image" Target="../media/image5.png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14.png"/><Relationship Id="rId7" Type="http://schemas.openxmlformats.org/officeDocument/2006/relationships/image" Target="../media/image24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4.png"/><Relationship Id="rId7" Type="http://schemas.openxmlformats.org/officeDocument/2006/relationships/image" Target="../media/image24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14.png"/><Relationship Id="rId7" Type="http://schemas.openxmlformats.org/officeDocument/2006/relationships/image" Target="../media/image24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2.png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34.xml"/><Relationship Id="rId7" Type="http://schemas.openxmlformats.org/officeDocument/2006/relationships/image" Target="../media/image23.png"/><Relationship Id="rId6" Type="http://schemas.openxmlformats.org/officeDocument/2006/relationships/tags" Target="../tags/tag33.xml"/><Relationship Id="rId5" Type="http://schemas.openxmlformats.org/officeDocument/2006/relationships/image" Target="../media/image33.png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10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36.xml"/><Relationship Id="rId7" Type="http://schemas.openxmlformats.org/officeDocument/2006/relationships/image" Target="../media/image23.png"/><Relationship Id="rId6" Type="http://schemas.openxmlformats.org/officeDocument/2006/relationships/tags" Target="../tags/tag35.xml"/><Relationship Id="rId5" Type="http://schemas.openxmlformats.org/officeDocument/2006/relationships/image" Target="../media/image33.png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tags" Target="../tags/tag38.xml"/><Relationship Id="rId7" Type="http://schemas.openxmlformats.org/officeDocument/2006/relationships/image" Target="../media/image23.png"/><Relationship Id="rId6" Type="http://schemas.openxmlformats.org/officeDocument/2006/relationships/tags" Target="../tags/tag37.xml"/><Relationship Id="rId5" Type="http://schemas.openxmlformats.org/officeDocument/2006/relationships/image" Target="../media/image33.png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tags" Target="../tags/tag40.xml"/><Relationship Id="rId7" Type="http://schemas.openxmlformats.org/officeDocument/2006/relationships/image" Target="../media/image23.png"/><Relationship Id="rId6" Type="http://schemas.openxmlformats.org/officeDocument/2006/relationships/tags" Target="../tags/tag39.xml"/><Relationship Id="rId5" Type="http://schemas.openxmlformats.org/officeDocument/2006/relationships/image" Target="../media/image33.png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8.png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tags" Target="../tags/tag1.xml"/><Relationship Id="rId7" Type="http://schemas.openxmlformats.org/officeDocument/2006/relationships/image" Target="../media/image23.png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21.png"/><Relationship Id="rId2" Type="http://schemas.openxmlformats.org/officeDocument/2006/relationships/image" Target="../media/image2.png"/><Relationship Id="rId19" Type="http://schemas.openxmlformats.org/officeDocument/2006/relationships/tags" Target="../tags/tag12.xml"/><Relationship Id="rId18" Type="http://schemas.openxmlformats.org/officeDocument/2006/relationships/tags" Target="../tags/tag11.xml"/><Relationship Id="rId17" Type="http://schemas.openxmlformats.org/officeDocument/2006/relationships/tags" Target="../tags/tag10.xml"/><Relationship Id="rId16" Type="http://schemas.openxmlformats.org/officeDocument/2006/relationships/tags" Target="../tags/tag9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23.png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1.png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4.png"/><Relationship Id="rId7" Type="http://schemas.openxmlformats.org/officeDocument/2006/relationships/image" Target="../media/image24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21.png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6.png"/><Relationship Id="rId10" Type="http://schemas.openxmlformats.org/officeDocument/2006/relationships/tags" Target="../tags/tag24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../media/image5.png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5643"/>
            <a:ext cx="12192000" cy="46971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340" y="5581748"/>
            <a:ext cx="3200400" cy="10060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362" y="5078123"/>
            <a:ext cx="1622558" cy="15241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829" y="5027482"/>
            <a:ext cx="1633462" cy="1597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2" b="28557"/>
          <a:stretch>
            <a:fillRect/>
          </a:stretch>
        </p:blipFill>
        <p:spPr>
          <a:xfrm>
            <a:off x="770384" y="657424"/>
            <a:ext cx="10591822" cy="46018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476401" y="3369535"/>
            <a:ext cx="7397719" cy="47002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602383"/>
              </a:avLst>
            </a:prstTxWarp>
            <a:spAutoFit/>
          </a:bodyPr>
          <a:lstStyle/>
          <a:p>
            <a:pPr algn="ctr"/>
            <a:r>
              <a:rPr lang="zh-CN" altLang="en-US" sz="10000" spc="-300" dirty="0">
                <a:solidFill>
                  <a:srgbClr val="E12323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元旦晚会</a:t>
            </a:r>
            <a:endParaRPr lang="zh-CN" altLang="en-US" sz="10000" spc="-300" dirty="0">
              <a:solidFill>
                <a:srgbClr val="E12323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8" name="pd-5b767e76ecbc8802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91020" y="-13167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88" y="440172"/>
            <a:ext cx="9331624" cy="6388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265"/>
            <a:ext cx="12192000" cy="1060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627906">
            <a:off x="2114550" y="285043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劳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852287">
            <a:off x="2209800" y="381550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动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627906">
            <a:off x="2172680" y="477002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20852287">
            <a:off x="9248775" y="294299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劳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627906">
            <a:off x="9124951" y="384631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动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48933">
            <a:off x="9152447" y="477023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2" name="PA-矩形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49937" y="3217783"/>
            <a:ext cx="2430416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 玻 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洗 衣 服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擦 桌 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扫    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-矩形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59423" y="3217783"/>
            <a:ext cx="3070394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种   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墩   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做   饭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洗   碗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70031" y="2065804"/>
            <a:ext cx="1174042" cy="1174042"/>
            <a:chOff x="3031720" y="805957"/>
            <a:chExt cx="1429028" cy="142902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20" y="805957"/>
              <a:ext cx="1429028" cy="142902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127079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心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98233" y="2065804"/>
            <a:ext cx="1174042" cy="1174042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671101" y="1250307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有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26435" y="2065804"/>
            <a:ext cx="1174042" cy="1174042"/>
            <a:chOff x="6137931" y="805957"/>
            <a:chExt cx="1429028" cy="142902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6247414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灵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54636" y="2065804"/>
            <a:ext cx="1174042" cy="1174042"/>
            <a:chOff x="7677694" y="805957"/>
            <a:chExt cx="1429028" cy="142902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7770592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犀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7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88" y="440172"/>
            <a:ext cx="9331624" cy="6388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265"/>
            <a:ext cx="12192000" cy="1060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627906">
            <a:off x="2114550" y="285043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食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852287">
            <a:off x="2209800" y="381550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物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627906">
            <a:off x="2172680" y="477002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20852287">
            <a:off x="9248775" y="294299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食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627906">
            <a:off x="9124951" y="384631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物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48933">
            <a:off x="9152447" y="477023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2" name="PA-矩形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49937" y="3293634"/>
            <a:ext cx="2430416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棒 棒 糖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火 腿 肠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巧 克 力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蛋 黄 派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-矩形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59423" y="3293634"/>
            <a:ext cx="3070394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冰   棍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饼   干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薯   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可   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70031" y="2065804"/>
            <a:ext cx="1174042" cy="1174042"/>
            <a:chOff x="3031720" y="805957"/>
            <a:chExt cx="1429028" cy="142902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20" y="805957"/>
              <a:ext cx="1429028" cy="142902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127079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心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98233" y="2065804"/>
            <a:ext cx="1174042" cy="1174042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671101" y="1250307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有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26435" y="2065804"/>
            <a:ext cx="1174042" cy="1174042"/>
            <a:chOff x="6137931" y="805957"/>
            <a:chExt cx="1429028" cy="142902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6247414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灵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54636" y="2065804"/>
            <a:ext cx="1174042" cy="1174042"/>
            <a:chOff x="7677694" y="805957"/>
            <a:chExt cx="1429028" cy="142902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7770592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犀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7" grpId="0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88" y="440172"/>
            <a:ext cx="9331624" cy="6388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265"/>
            <a:ext cx="12192000" cy="1060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627906">
            <a:off x="2114550" y="285043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体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852287">
            <a:off x="2209800" y="381550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育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627906">
            <a:off x="2172680" y="477002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20852287">
            <a:off x="9248775" y="294299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体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627906">
            <a:off x="9124951" y="384631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育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48933">
            <a:off x="9152447" y="477023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2" name="PA-矩形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49937" y="3289065"/>
            <a:ext cx="2430416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拍 皮 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打 篮 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踢 足 球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游    泳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-矩形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59423" y="3289065"/>
            <a:ext cx="3070394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跑    步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跳 皮 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踢 毽 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 沙 包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70031" y="2065804"/>
            <a:ext cx="1174042" cy="1174042"/>
            <a:chOff x="3031720" y="805957"/>
            <a:chExt cx="1429028" cy="142902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20" y="805957"/>
              <a:ext cx="1429028" cy="1429028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127079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心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98233" y="2065804"/>
            <a:ext cx="1174042" cy="1174042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671101" y="1250307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有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26435" y="2065804"/>
            <a:ext cx="1174042" cy="1174042"/>
            <a:chOff x="6137931" y="805957"/>
            <a:chExt cx="1429028" cy="142902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6247414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灵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54636" y="2065804"/>
            <a:ext cx="1174042" cy="1174042"/>
            <a:chOff x="7677694" y="805957"/>
            <a:chExt cx="1429028" cy="142902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7770592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犀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7" grpId="0"/>
      <p:bldP spid="40" grpId="0"/>
      <p:bldP spid="41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5" b="20909"/>
          <a:stretch>
            <a:fillRect/>
          </a:stretch>
        </p:blipFill>
        <p:spPr>
          <a:xfrm>
            <a:off x="1562100" y="530004"/>
            <a:ext cx="9067800" cy="42813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043411" y="2385540"/>
            <a:ext cx="3992532" cy="242858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7200" spc="600" dirty="0">
                <a:solidFill>
                  <a:srgbClr val="E12323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歌曲表演</a:t>
            </a:r>
            <a:endParaRPr lang="zh-CN" altLang="en-US" sz="7200" spc="600" dirty="0">
              <a:solidFill>
                <a:srgbClr val="E12323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3585494" y="4311059"/>
            <a:ext cx="5021011" cy="133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表演；素颜</a:t>
            </a:r>
            <a:endParaRPr lang="en-US" altLang="zh-CN" sz="3600" dirty="0">
              <a:solidFill>
                <a:srgbClr val="EE373B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表演者：小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、布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203" y="3329799"/>
            <a:ext cx="3771900" cy="3771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304" y="3329799"/>
            <a:ext cx="3771900" cy="37719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803244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拍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43007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七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09456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令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6200" y="2395294"/>
            <a:ext cx="9070320" cy="3647650"/>
            <a:chOff x="1817411" y="2395294"/>
            <a:chExt cx="8641040" cy="3647650"/>
          </a:xfrm>
        </p:grpSpPr>
        <p:grpSp>
          <p:nvGrpSpPr>
            <p:cNvPr id="9" name="组合 8"/>
            <p:cNvGrpSpPr/>
            <p:nvPr/>
          </p:nvGrpSpPr>
          <p:grpSpPr>
            <a:xfrm>
              <a:off x="1817411" y="2395294"/>
              <a:ext cx="8641040" cy="3647650"/>
              <a:chOff x="1461101" y="2244040"/>
              <a:chExt cx="9439275" cy="3919388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594451" y="2346370"/>
                <a:ext cx="9305925" cy="3817058"/>
              </a:xfrm>
              <a:prstGeom prst="roundRect">
                <a:avLst/>
              </a:prstGeom>
              <a:solidFill>
                <a:srgbClr val="E1232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61101" y="2244040"/>
                <a:ext cx="9305925" cy="3817058"/>
              </a:xfrm>
              <a:prstGeom prst="roundRect">
                <a:avLst/>
              </a:prstGeom>
              <a:solidFill>
                <a:srgbClr val="F9E9DC"/>
              </a:solidFill>
              <a:ln w="41275">
                <a:solidFill>
                  <a:srgbClr val="E12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362059" y="2716251"/>
              <a:ext cx="6853723" cy="2715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用具：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无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人数：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无限制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方法：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多人参加，从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1-99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报数，但有人数到含有“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7”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的数字或“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7”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的倍数时，不许报数，要拍下一个人的手掌，下一个人继续报数。每个人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10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分，如果有人报错数或拍错人则扣一分。 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兴奋点：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没有人会不出错，虽然是很简单的算术。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051" y="1828228"/>
            <a:ext cx="4491659" cy="44916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5" b="20909"/>
          <a:stretch>
            <a:fillRect/>
          </a:stretch>
        </p:blipFill>
        <p:spPr>
          <a:xfrm>
            <a:off x="1562100" y="530004"/>
            <a:ext cx="9067800" cy="42813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043411" y="2385540"/>
            <a:ext cx="3992532" cy="242858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7200" spc="600" dirty="0">
                <a:solidFill>
                  <a:srgbClr val="E12323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相声表演</a:t>
            </a:r>
            <a:endParaRPr lang="zh-CN" altLang="en-US" sz="7200" spc="600" dirty="0">
              <a:solidFill>
                <a:srgbClr val="E12323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3585494" y="4311059"/>
            <a:ext cx="5021011" cy="133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《</a:t>
            </a:r>
            <a:r>
              <a:rPr lang="zh-CN" altLang="en-US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打灯谜</a:t>
            </a:r>
            <a:r>
              <a:rPr lang="en-US" altLang="zh-CN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》</a:t>
            </a:r>
            <a:endParaRPr lang="en-US" altLang="zh-CN" sz="3600" dirty="0">
              <a:solidFill>
                <a:srgbClr val="EE373B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表演者：大白、小胖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" y="3371154"/>
            <a:ext cx="3400171" cy="34001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459" y="3371154"/>
            <a:ext cx="3400171" cy="34001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31719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官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1482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兵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37931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捉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7694" y="805957"/>
            <a:ext cx="1429028" cy="1429028"/>
            <a:chOff x="7677694" y="805957"/>
            <a:chExt cx="1429028" cy="142902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贼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41211" y="2399813"/>
            <a:ext cx="8707766" cy="3647650"/>
            <a:chOff x="1817411" y="2395294"/>
            <a:chExt cx="8035271" cy="3647650"/>
          </a:xfrm>
        </p:grpSpPr>
        <p:grpSp>
          <p:nvGrpSpPr>
            <p:cNvPr id="9" name="组合 8"/>
            <p:cNvGrpSpPr/>
            <p:nvPr/>
          </p:nvGrpSpPr>
          <p:grpSpPr>
            <a:xfrm>
              <a:off x="1817411" y="2395294"/>
              <a:ext cx="8035271" cy="3647650"/>
              <a:chOff x="1461101" y="2244040"/>
              <a:chExt cx="8777546" cy="3919388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594451" y="2346370"/>
                <a:ext cx="8644196" cy="3817058"/>
              </a:xfrm>
              <a:prstGeom prst="roundRect">
                <a:avLst/>
              </a:prstGeom>
              <a:solidFill>
                <a:srgbClr val="E1232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61101" y="2244040"/>
                <a:ext cx="8644196" cy="3817058"/>
              </a:xfrm>
              <a:prstGeom prst="roundRect">
                <a:avLst/>
              </a:prstGeom>
              <a:solidFill>
                <a:srgbClr val="F9E9DC"/>
              </a:solidFill>
              <a:ln w="41275">
                <a:solidFill>
                  <a:srgbClr val="E12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340387" y="2669349"/>
              <a:ext cx="6428119" cy="281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用具：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分别写着“官、兵、捉、贼”字样的四张小纸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人数：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4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个人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方法：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将四张纸折叠起来，参加游戏的四个人分别抽出一张，抽到“捉”字的人要根据其他三个人的面部表情或其他细节来猜出谁拿的是“贼”字，猜错的要罚，有猜到“官”字的人决定如何惩罚，由抽到“兵”字的人执行。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270" y="1951619"/>
            <a:ext cx="4188440" cy="4188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5" b="20909"/>
          <a:stretch>
            <a:fillRect/>
          </a:stretch>
        </p:blipFill>
        <p:spPr>
          <a:xfrm>
            <a:off x="1562100" y="530004"/>
            <a:ext cx="9067800" cy="42813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043411" y="2385540"/>
            <a:ext cx="3992532" cy="242858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7200" spc="600" dirty="0">
                <a:solidFill>
                  <a:srgbClr val="E12323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话剧表演</a:t>
            </a:r>
            <a:endParaRPr lang="zh-CN" altLang="en-US" sz="7200" spc="600" dirty="0">
              <a:solidFill>
                <a:srgbClr val="E12323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3585494" y="4311059"/>
            <a:ext cx="5021011" cy="133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表演；某某</a:t>
            </a:r>
            <a:endParaRPr lang="en-US" altLang="zh-CN" sz="3600" dirty="0">
              <a:solidFill>
                <a:srgbClr val="EE373B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表演者：小白、zcfff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829" y="3257550"/>
            <a:ext cx="3483622" cy="348362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3257550"/>
            <a:ext cx="3483622" cy="348362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31719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成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1482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语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37931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接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7694" y="805957"/>
            <a:ext cx="1429028" cy="1429028"/>
            <a:chOff x="7677694" y="805957"/>
            <a:chExt cx="1429028" cy="142902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龙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6201" y="2399813"/>
            <a:ext cx="8809366" cy="3647650"/>
            <a:chOff x="1817411" y="2395294"/>
            <a:chExt cx="8035271" cy="3647650"/>
          </a:xfrm>
        </p:grpSpPr>
        <p:grpSp>
          <p:nvGrpSpPr>
            <p:cNvPr id="9" name="组合 8"/>
            <p:cNvGrpSpPr/>
            <p:nvPr/>
          </p:nvGrpSpPr>
          <p:grpSpPr>
            <a:xfrm>
              <a:off x="1817411" y="2395294"/>
              <a:ext cx="8035271" cy="3647650"/>
              <a:chOff x="1461101" y="2244040"/>
              <a:chExt cx="8777546" cy="3919388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594451" y="2346370"/>
                <a:ext cx="8644196" cy="3817058"/>
              </a:xfrm>
              <a:prstGeom prst="roundRect">
                <a:avLst/>
              </a:prstGeom>
              <a:solidFill>
                <a:srgbClr val="E1232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61101" y="2244040"/>
                <a:ext cx="8644196" cy="3817058"/>
              </a:xfrm>
              <a:prstGeom prst="roundRect">
                <a:avLst/>
              </a:prstGeom>
              <a:solidFill>
                <a:srgbClr val="F9E9DC"/>
              </a:solidFill>
              <a:ln w="41275">
                <a:solidFill>
                  <a:srgbClr val="E12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401424" y="2657932"/>
              <a:ext cx="6192692" cy="2797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根据指定的字说一个成语，第一个成语的尾字为第二个成语的首字，一直接下去，哪个组用最少的词接回第一个成语的首字为胜。 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第一组：杞人忧天     第二组：七手八脚</a:t>
              </a:r>
              <a:endParaRPr lang="zh-CN" altLang="en-US" sz="2400" dirty="0">
                <a:solidFill>
                  <a:srgbClr val="EE3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第三组：一马当先     第四组：照猫画虎</a:t>
              </a:r>
              <a:endParaRPr lang="zh-CN" altLang="en-US" sz="2400" dirty="0">
                <a:solidFill>
                  <a:srgbClr val="EE3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EE3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第五组：积少成多 </a:t>
              </a:r>
              <a:endParaRPr lang="zh-CN" altLang="en-US" sz="3200" dirty="0">
                <a:solidFill>
                  <a:srgbClr val="EE3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610" y="1652599"/>
            <a:ext cx="4816751" cy="4816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199" y="1366836"/>
            <a:ext cx="9991725" cy="4995863"/>
          </a:xfrm>
          <a:prstGeom prst="rect">
            <a:avLst/>
          </a:prstGeom>
        </p:spPr>
      </p:pic>
      <p:sp>
        <p:nvSpPr>
          <p:cNvPr id="40" name="PA-文本框 31"/>
          <p:cNvSpPr txBox="1"/>
          <p:nvPr>
            <p:custDataLst>
              <p:tags r:id="rId6"/>
            </p:custDataLst>
          </p:nvPr>
        </p:nvSpPr>
        <p:spPr>
          <a:xfrm>
            <a:off x="4413353" y="3123331"/>
            <a:ext cx="4089193" cy="1846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最后两名则要接受惩罚。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可以将惩罚措施写成一堆纸条，让受罚者抽签，抽到什么发什么。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43474" y="2364795"/>
            <a:ext cx="3028950" cy="701923"/>
            <a:chOff x="3867149" y="2062596"/>
            <a:chExt cx="3028950" cy="7019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149" y="2062596"/>
              <a:ext cx="3028950" cy="701923"/>
            </a:xfrm>
            <a:prstGeom prst="rect">
              <a:avLst/>
            </a:prstGeom>
          </p:spPr>
        </p:pic>
        <p:sp>
          <p:nvSpPr>
            <p:cNvPr id="44" name="PA-文本框 32"/>
            <p:cNvSpPr txBox="1"/>
            <p:nvPr>
              <p:custDataLst>
                <p:tags r:id="rId8"/>
              </p:custDataLst>
            </p:nvPr>
          </p:nvSpPr>
          <p:spPr>
            <a:xfrm>
              <a:off x="4630738" y="2098833"/>
              <a:ext cx="1428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spc="300" dirty="0">
                  <a:solidFill>
                    <a:schemeClr val="bg1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惩罚</a:t>
              </a:r>
              <a:endParaRPr lang="zh-CN" altLang="en-US" sz="3200" spc="3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635" y="1876789"/>
            <a:ext cx="4089193" cy="4089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030" y="3928382"/>
            <a:ext cx="2528970" cy="29187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954779"/>
            <a:ext cx="2324766" cy="27944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0" b="28126"/>
          <a:stretch>
            <a:fillRect/>
          </a:stretch>
        </p:blipFill>
        <p:spPr>
          <a:xfrm>
            <a:off x="3047994" y="1346534"/>
            <a:ext cx="6096012" cy="241613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606040" y="3229576"/>
            <a:ext cx="6979920" cy="222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rgbClr val="EE37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愿你们年年圆满如意，月月事事顺心，日日喜悦无忧，时时高兴欢喜，刻刻充满朝气，祝福你们！</a:t>
            </a:r>
            <a:endParaRPr lang="zh-CN" altLang="en-US" sz="3200" dirty="0">
              <a:solidFill>
                <a:srgbClr val="EE373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9713"/>
            <a:ext cx="12192000" cy="120924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52" y="276703"/>
            <a:ext cx="2771269" cy="34187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267" y="276703"/>
            <a:ext cx="2771269" cy="3418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686" y="1222437"/>
            <a:ext cx="10087070" cy="5043535"/>
          </a:xfrm>
          <a:prstGeom prst="rect">
            <a:avLst/>
          </a:prstGeom>
        </p:spPr>
      </p:pic>
      <p:sp>
        <p:nvSpPr>
          <p:cNvPr id="40" name="PA-文本框 31"/>
          <p:cNvSpPr txBox="1"/>
          <p:nvPr>
            <p:custDataLst>
              <p:tags r:id="rId6"/>
            </p:custDataLst>
          </p:nvPr>
        </p:nvSpPr>
        <p:spPr>
          <a:xfrm>
            <a:off x="4403828" y="3205075"/>
            <a:ext cx="4089193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装白痴，装纯情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,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装愤怒，装兴奋的表情等。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33949" y="2464742"/>
            <a:ext cx="3028950" cy="701923"/>
            <a:chOff x="3867149" y="2062596"/>
            <a:chExt cx="3028950" cy="7019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149" y="2062596"/>
              <a:ext cx="3028950" cy="701923"/>
            </a:xfrm>
            <a:prstGeom prst="rect">
              <a:avLst/>
            </a:prstGeom>
          </p:spPr>
        </p:pic>
        <p:sp>
          <p:nvSpPr>
            <p:cNvPr id="44" name="PA-文本框 32"/>
            <p:cNvSpPr txBox="1"/>
            <p:nvPr>
              <p:custDataLst>
                <p:tags r:id="rId8"/>
              </p:custDataLst>
            </p:nvPr>
          </p:nvSpPr>
          <p:spPr>
            <a:xfrm>
              <a:off x="4630738" y="2098833"/>
              <a:ext cx="1428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spc="300" dirty="0">
                  <a:solidFill>
                    <a:schemeClr val="bg1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表演</a:t>
              </a:r>
              <a:endParaRPr lang="zh-CN" altLang="en-US" sz="3200" spc="3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5197" y="1479406"/>
            <a:ext cx="4768747" cy="47687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686" y="1222437"/>
            <a:ext cx="10087070" cy="5043535"/>
          </a:xfrm>
          <a:prstGeom prst="rect">
            <a:avLst/>
          </a:prstGeom>
        </p:spPr>
      </p:pic>
      <p:sp>
        <p:nvSpPr>
          <p:cNvPr id="40" name="PA-文本框 31"/>
          <p:cNvSpPr txBox="1"/>
          <p:nvPr>
            <p:custDataLst>
              <p:tags r:id="rId6"/>
            </p:custDataLst>
          </p:nvPr>
        </p:nvSpPr>
        <p:spPr>
          <a:xfrm>
            <a:off x="4838699" y="3250360"/>
            <a:ext cx="3219452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模仿脑白金的广告里面的动画人物的动作。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33949" y="2464742"/>
            <a:ext cx="3028950" cy="701923"/>
            <a:chOff x="3867149" y="2062596"/>
            <a:chExt cx="3028950" cy="7019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149" y="2062596"/>
              <a:ext cx="3028950" cy="701923"/>
            </a:xfrm>
            <a:prstGeom prst="rect">
              <a:avLst/>
            </a:prstGeom>
          </p:spPr>
        </p:pic>
        <p:sp>
          <p:nvSpPr>
            <p:cNvPr id="44" name="PA-文本框 32"/>
            <p:cNvSpPr txBox="1"/>
            <p:nvPr>
              <p:custDataLst>
                <p:tags r:id="rId8"/>
              </p:custDataLst>
            </p:nvPr>
          </p:nvSpPr>
          <p:spPr>
            <a:xfrm>
              <a:off x="4630738" y="2098833"/>
              <a:ext cx="1428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spc="300" dirty="0">
                  <a:solidFill>
                    <a:schemeClr val="bg1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学广告</a:t>
              </a:r>
              <a:endParaRPr lang="zh-CN" altLang="en-US" sz="3200" spc="3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5" y="1598180"/>
            <a:ext cx="4459288" cy="4459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686" y="1222437"/>
            <a:ext cx="10087070" cy="5043535"/>
          </a:xfrm>
          <a:prstGeom prst="rect">
            <a:avLst/>
          </a:prstGeom>
        </p:spPr>
      </p:pic>
      <p:sp>
        <p:nvSpPr>
          <p:cNvPr id="40" name="PA-文本框 31"/>
          <p:cNvSpPr txBox="1"/>
          <p:nvPr>
            <p:custDataLst>
              <p:tags r:id="rId6"/>
            </p:custDataLst>
          </p:nvPr>
        </p:nvSpPr>
        <p:spPr>
          <a:xfrm>
            <a:off x="4524375" y="3250360"/>
            <a:ext cx="3848100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准备好一段很搞笑的文字，大声读出来，里面还必须要求动 作。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33949" y="2464742"/>
            <a:ext cx="3028950" cy="701923"/>
            <a:chOff x="3867149" y="2062596"/>
            <a:chExt cx="3028950" cy="7019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7149" y="2062596"/>
              <a:ext cx="3028950" cy="701923"/>
            </a:xfrm>
            <a:prstGeom prst="rect">
              <a:avLst/>
            </a:prstGeom>
          </p:spPr>
        </p:pic>
        <p:sp>
          <p:nvSpPr>
            <p:cNvPr id="44" name="PA-文本框 32"/>
            <p:cNvSpPr txBox="1"/>
            <p:nvPr>
              <p:custDataLst>
                <p:tags r:id="rId8"/>
              </p:custDataLst>
            </p:nvPr>
          </p:nvSpPr>
          <p:spPr>
            <a:xfrm>
              <a:off x="4630738" y="2098833"/>
              <a:ext cx="14287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spc="300" dirty="0">
                  <a:solidFill>
                    <a:schemeClr val="bg1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朗读</a:t>
              </a:r>
              <a:endParaRPr lang="zh-CN" altLang="en-US" sz="3200" spc="3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756" y="933848"/>
            <a:ext cx="5514975" cy="5514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277449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脑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17212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筋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83661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急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23424" y="805957"/>
            <a:ext cx="1429028" cy="1429028"/>
            <a:chOff x="7677694" y="805957"/>
            <a:chExt cx="1429028" cy="142902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转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20295" y="2399813"/>
            <a:ext cx="8890605" cy="3647650"/>
            <a:chOff x="1817411" y="2395294"/>
            <a:chExt cx="8035271" cy="3647650"/>
          </a:xfrm>
        </p:grpSpPr>
        <p:grpSp>
          <p:nvGrpSpPr>
            <p:cNvPr id="9" name="组合 8"/>
            <p:cNvGrpSpPr/>
            <p:nvPr/>
          </p:nvGrpSpPr>
          <p:grpSpPr>
            <a:xfrm>
              <a:off x="1817411" y="2395294"/>
              <a:ext cx="8035271" cy="3647650"/>
              <a:chOff x="1461101" y="2244040"/>
              <a:chExt cx="8777546" cy="3919388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594451" y="2346370"/>
                <a:ext cx="8644196" cy="3817058"/>
              </a:xfrm>
              <a:prstGeom prst="roundRect">
                <a:avLst/>
              </a:prstGeom>
              <a:solidFill>
                <a:srgbClr val="E1232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61101" y="2244040"/>
                <a:ext cx="8644196" cy="3817058"/>
              </a:xfrm>
              <a:prstGeom prst="roundRect">
                <a:avLst/>
              </a:prstGeom>
              <a:solidFill>
                <a:srgbClr val="F9E9DC"/>
              </a:solidFill>
              <a:ln w="41275">
                <a:solidFill>
                  <a:srgbClr val="E12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441109" y="2487802"/>
              <a:ext cx="5950228" cy="3367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、小华说他能在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1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秒钟之内把房间和房间里的玩具都变没了，这可能吗？  （答案：闭上眼）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、一年四季都盛开的花是什么花？   （答案：塑料花）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、进动物园看到的第一个动物是什么？ （答案：售票员）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4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、大人上班迟到的理由是堵车，小孩子迟到的理由是什么？（答案：妈妈睡过头了）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、一个包子和土豆打架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,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结果土豆把包子打死了。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{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猜一食物</a:t>
              </a:r>
              <a:r>
                <a:rPr lang="en-US" altLang="zh-CN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} </a:t>
              </a: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（答案：豆沙包） 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05746" y="805957"/>
            <a:ext cx="1429028" cy="1429028"/>
            <a:chOff x="7677694" y="805957"/>
            <a:chExt cx="1429028" cy="142902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弯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562" y="1451835"/>
            <a:ext cx="5118479" cy="5118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5643"/>
            <a:ext cx="12192000" cy="46971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340" y="5581748"/>
            <a:ext cx="3200400" cy="10060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362" y="5078123"/>
            <a:ext cx="1622558" cy="15241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829" y="5027482"/>
            <a:ext cx="1633462" cy="159756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2" b="28557"/>
          <a:stretch>
            <a:fillRect/>
          </a:stretch>
        </p:blipFill>
        <p:spPr>
          <a:xfrm>
            <a:off x="770384" y="657424"/>
            <a:ext cx="10591822" cy="46018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476401" y="3369535"/>
            <a:ext cx="7397719" cy="470020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602383"/>
              </a:avLst>
            </a:prstTxWarp>
            <a:spAutoFit/>
          </a:bodyPr>
          <a:lstStyle/>
          <a:p>
            <a:pPr algn="ctr"/>
            <a:r>
              <a:rPr lang="zh-CN" altLang="en-US" sz="10000" spc="-300" dirty="0">
                <a:solidFill>
                  <a:srgbClr val="E12323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元旦晚会</a:t>
            </a:r>
            <a:endParaRPr lang="zh-CN" altLang="en-US" sz="10000" spc="-300" dirty="0">
              <a:solidFill>
                <a:srgbClr val="E12323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092436" y="4252734"/>
            <a:ext cx="4191081" cy="189988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2800" b="1" spc="-300" dirty="0">
                <a:solidFill>
                  <a:srgbClr val="E12323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HAPPY  NEW  YEAR</a:t>
            </a:r>
            <a:endParaRPr lang="zh-CN" altLang="en-US" sz="2800" b="1" spc="-300" dirty="0">
              <a:solidFill>
                <a:srgbClr val="E12323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9000">
        <p:random/>
      </p:transition>
    </mc:Choice>
    <mc:Fallback>
      <p:transition spd="slow" advTm="9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83547" y="1971221"/>
            <a:ext cx="10224906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有个传说，是在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4000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多年前远古的尧舜盛世之时，尧天子在位时勤政于民为百姓办了很多好事，很受广大百姓爱戴，但因其子无才不太成器，他没把“天子”的皇位传给自己的儿子，而是传给了品德才能兼备的舜。尧对舜说：“你今后一定要把帝位传交好，待我死后也可安心瞑目了。”后来舜把帝位传给了治洪水有功的禹，禹亦像舜那样亲民爱民为百姓做了很多好事，都十分受人爱戴。后来人们把尧死后，舜帝祭祀天地和先帝尧的那一天，当作一年的开始之日，把正月初一称为“元旦”，或“元正”，这就是古代的元旦。历代皇朝都在元旦举行庆贺典仪祈祀等活动，如祭诸神祭先祖，写门对挂春联，书写福字、舞龙灯，民间也逐渐形成祭神佛、祭祖先、贴春联、放鞭炮、守岁、吃团圆饭以及众多的“社火”等娱乐欢庆活动。晋代诗人辛兰曾有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元正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rPr>
              <a:t>诗：“元正启令节，嘉庆肇自兹。咸奏万年觞，小大同悦熙。”记述元旦庆贺情景。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阿里巴巴普惠体 Medium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31080" y="1410548"/>
            <a:ext cx="2529840" cy="523220"/>
          </a:xfrm>
          <a:prstGeom prst="rect">
            <a:avLst/>
          </a:prstGeom>
          <a:solidFill>
            <a:srgbClr val="E123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有个传说</a:t>
            </a:r>
            <a:endParaRPr lang="zh-CN" altLang="en-US" sz="28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36183"/>
          <a:stretch>
            <a:fillRect/>
          </a:stretch>
        </p:blipFill>
        <p:spPr>
          <a:xfrm>
            <a:off x="2918459" y="5797164"/>
            <a:ext cx="6714385" cy="9718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31719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正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1482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话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37931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反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7694" y="805957"/>
            <a:ext cx="1429028" cy="1429028"/>
            <a:chOff x="7677694" y="805957"/>
            <a:chExt cx="1429028" cy="142902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说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54270" y="2395294"/>
            <a:ext cx="8641040" cy="3647650"/>
            <a:chOff x="1817411" y="2395294"/>
            <a:chExt cx="8641040" cy="3647650"/>
          </a:xfrm>
        </p:grpSpPr>
        <p:grpSp>
          <p:nvGrpSpPr>
            <p:cNvPr id="9" name="组合 8"/>
            <p:cNvGrpSpPr/>
            <p:nvPr/>
          </p:nvGrpSpPr>
          <p:grpSpPr>
            <a:xfrm>
              <a:off x="1817411" y="2395294"/>
              <a:ext cx="8641040" cy="3647650"/>
              <a:chOff x="1461101" y="2244040"/>
              <a:chExt cx="9439275" cy="3919388"/>
            </a:xfrm>
          </p:grpSpPr>
          <p:sp>
            <p:nvSpPr>
              <p:cNvPr id="8" name="矩形: 圆角 7"/>
              <p:cNvSpPr/>
              <p:nvPr/>
            </p:nvSpPr>
            <p:spPr>
              <a:xfrm>
                <a:off x="1594451" y="2346370"/>
                <a:ext cx="9305925" cy="3817058"/>
              </a:xfrm>
              <a:prstGeom prst="roundRect">
                <a:avLst/>
              </a:prstGeom>
              <a:solidFill>
                <a:srgbClr val="E1232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: 圆角 38"/>
              <p:cNvSpPr/>
              <p:nvPr/>
            </p:nvSpPr>
            <p:spPr>
              <a:xfrm>
                <a:off x="1461101" y="2244040"/>
                <a:ext cx="9305925" cy="3817058"/>
              </a:xfrm>
              <a:prstGeom prst="roundRect">
                <a:avLst/>
              </a:prstGeom>
              <a:solidFill>
                <a:srgbClr val="F9E9DC"/>
              </a:solidFill>
              <a:ln w="41275">
                <a:solidFill>
                  <a:srgbClr val="E123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2281408" y="2565235"/>
              <a:ext cx="7713046" cy="2951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1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、主持人从每组学员中各请一位选手上台排成一列面对大家。 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2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主持人讲解游戏规则，选手须将主持人所念词句依照顺序反向大声念出，如主持人出题“江河日下”选手念“下日河江”，主持人出题“说曹操，曹操到”选手念“到操曹，操曹说”等等，反应迟钝或念错者直接罚下。 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3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．告知选手比赛共分三轮，采用淘汰制进行。难度可逐渐加大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.  4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、每说对一个加一分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5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rPr>
                <a:t>、三轮过后留存选手及其小组胜出。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Medium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063" y="1964624"/>
            <a:ext cx="4343400" cy="434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326005" y="2674859"/>
            <a:ext cx="3028950" cy="754896"/>
            <a:chOff x="2326005" y="2674859"/>
            <a:chExt cx="3028950" cy="7548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2727832"/>
              <a:ext cx="3028950" cy="701923"/>
            </a:xfrm>
            <a:prstGeom prst="rect">
              <a:avLst/>
            </a:prstGeom>
          </p:spPr>
        </p:pic>
        <p:sp>
          <p:nvSpPr>
            <p:cNvPr id="33" name="PA-矩形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785829" y="2674859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难得糊涂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326005" y="3497729"/>
            <a:ext cx="3028950" cy="794190"/>
            <a:chOff x="2326005" y="3497729"/>
            <a:chExt cx="3028950" cy="79419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3589996"/>
              <a:ext cx="3028950" cy="701923"/>
            </a:xfrm>
            <a:prstGeom prst="rect">
              <a:avLst/>
            </a:prstGeom>
          </p:spPr>
        </p:pic>
        <p:sp>
          <p:nvSpPr>
            <p:cNvPr id="34" name="PA-矩形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85829" y="3497729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好事多磨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26005" y="4366489"/>
            <a:ext cx="3028950" cy="787594"/>
            <a:chOff x="2326005" y="4366489"/>
            <a:chExt cx="3028950" cy="78759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4452160"/>
              <a:ext cx="3028950" cy="701923"/>
            </a:xfrm>
            <a:prstGeom prst="rect">
              <a:avLst/>
            </a:prstGeom>
          </p:spPr>
        </p:pic>
        <p:sp>
          <p:nvSpPr>
            <p:cNvPr id="35" name="PA-矩形 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718937" y="4366489"/>
              <a:ext cx="2404544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知识就是力量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326005" y="5236885"/>
            <a:ext cx="3028950" cy="779362"/>
            <a:chOff x="2326005" y="5236885"/>
            <a:chExt cx="3028950" cy="7793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5314324"/>
              <a:ext cx="3028950" cy="701923"/>
            </a:xfrm>
            <a:prstGeom prst="rect">
              <a:avLst/>
            </a:prstGeom>
          </p:spPr>
        </p:pic>
        <p:sp>
          <p:nvSpPr>
            <p:cNvPr id="36" name="PA-矩形 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757573" y="5236885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不谋而合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37047" y="2651624"/>
            <a:ext cx="3028950" cy="778131"/>
            <a:chOff x="6837047" y="2651624"/>
            <a:chExt cx="3028950" cy="77813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2727832"/>
              <a:ext cx="3028950" cy="701923"/>
            </a:xfrm>
            <a:prstGeom prst="rect">
              <a:avLst/>
            </a:prstGeom>
          </p:spPr>
        </p:pic>
        <p:sp>
          <p:nvSpPr>
            <p:cNvPr id="37" name="PA-矩形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296869" y="2651624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涂糊得难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37047" y="3500703"/>
            <a:ext cx="3028950" cy="791216"/>
            <a:chOff x="6837047" y="3500703"/>
            <a:chExt cx="3028950" cy="79121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3589996"/>
              <a:ext cx="3028950" cy="701923"/>
            </a:xfrm>
            <a:prstGeom prst="rect">
              <a:avLst/>
            </a:prstGeom>
          </p:spPr>
        </p:pic>
        <p:sp>
          <p:nvSpPr>
            <p:cNvPr id="38" name="PA-矩形 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296869" y="3500703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磨多事好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37047" y="4381212"/>
            <a:ext cx="3057523" cy="772871"/>
            <a:chOff x="6837047" y="4381212"/>
            <a:chExt cx="3057523" cy="77287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4452160"/>
              <a:ext cx="3028950" cy="701923"/>
            </a:xfrm>
            <a:prstGeom prst="rect">
              <a:avLst/>
            </a:prstGeom>
          </p:spPr>
        </p:pic>
        <p:sp>
          <p:nvSpPr>
            <p:cNvPr id="39" name="PA-矩形 8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193188" y="4381212"/>
              <a:ext cx="270138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量力是就识知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37047" y="5236885"/>
            <a:ext cx="3028950" cy="779362"/>
            <a:chOff x="6837047" y="5236885"/>
            <a:chExt cx="3028950" cy="77936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5314324"/>
              <a:ext cx="3028950" cy="701923"/>
            </a:xfrm>
            <a:prstGeom prst="rect">
              <a:avLst/>
            </a:prstGeom>
          </p:spPr>
        </p:pic>
        <p:sp>
          <p:nvSpPr>
            <p:cNvPr id="40" name="PA-矩形 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7296869" y="5236885"/>
              <a:ext cx="2109302" cy="662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合而谋不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1" name="PA-右箭头 4"/>
          <p:cNvSpPr/>
          <p:nvPr>
            <p:custDataLst>
              <p:tags r:id="rId16"/>
            </p:custDataLst>
          </p:nvPr>
        </p:nvSpPr>
        <p:spPr>
          <a:xfrm>
            <a:off x="5607716" y="2898871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PA-右箭头 4"/>
          <p:cNvSpPr/>
          <p:nvPr>
            <p:custDataLst>
              <p:tags r:id="rId17"/>
            </p:custDataLst>
          </p:nvPr>
        </p:nvSpPr>
        <p:spPr>
          <a:xfrm>
            <a:off x="5607716" y="3721741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PA-右箭头 4"/>
          <p:cNvSpPr/>
          <p:nvPr>
            <p:custDataLst>
              <p:tags r:id="rId18"/>
            </p:custDataLst>
          </p:nvPr>
        </p:nvSpPr>
        <p:spPr>
          <a:xfrm>
            <a:off x="5607716" y="4583850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PA-右箭头 4"/>
          <p:cNvSpPr/>
          <p:nvPr>
            <p:custDataLst>
              <p:tags r:id="rId19"/>
            </p:custDataLst>
          </p:nvPr>
        </p:nvSpPr>
        <p:spPr>
          <a:xfrm>
            <a:off x="5607716" y="5440985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28380" y="1198972"/>
            <a:ext cx="1429028" cy="1429028"/>
            <a:chOff x="3828380" y="1198972"/>
            <a:chExt cx="1429028" cy="142902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380" y="1198972"/>
              <a:ext cx="1429028" cy="1429028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923741" y="1608921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第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68143" y="1198972"/>
            <a:ext cx="1429028" cy="1429028"/>
            <a:chOff x="5368143" y="1198972"/>
            <a:chExt cx="1429028" cy="1429028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8143" y="1198972"/>
              <a:ext cx="1429028" cy="1429028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467762" y="1643322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二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34592" y="1198972"/>
            <a:ext cx="1429028" cy="1429028"/>
            <a:chOff x="6934592" y="1198972"/>
            <a:chExt cx="1429028" cy="142902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4592" y="1198972"/>
              <a:ext cx="1429028" cy="1429028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7044075" y="1608921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关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923"/>
            <a:ext cx="12192000" cy="12092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03240" y="3083543"/>
            <a:ext cx="3716653" cy="714148"/>
            <a:chOff x="2326005" y="2715607"/>
            <a:chExt cx="3028950" cy="7141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2727832"/>
              <a:ext cx="3028950" cy="701923"/>
            </a:xfrm>
            <a:prstGeom prst="rect">
              <a:avLst/>
            </a:prstGeom>
          </p:spPr>
        </p:pic>
        <p:sp>
          <p:nvSpPr>
            <p:cNvPr id="33" name="PA-矩形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785829" y="2715607"/>
              <a:ext cx="2109302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英雄所见略同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03240" y="3906413"/>
            <a:ext cx="3716653" cy="753442"/>
            <a:chOff x="2326005" y="3538477"/>
            <a:chExt cx="3028950" cy="75344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3589996"/>
              <a:ext cx="3028950" cy="701923"/>
            </a:xfrm>
            <a:prstGeom prst="rect">
              <a:avLst/>
            </a:prstGeom>
          </p:spPr>
        </p:pic>
        <p:sp>
          <p:nvSpPr>
            <p:cNvPr id="34" name="PA-矩形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85829" y="3538477"/>
              <a:ext cx="2109302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说曹操曹操就到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03240" y="4775173"/>
            <a:ext cx="3716653" cy="746846"/>
            <a:chOff x="2326005" y="4407237"/>
            <a:chExt cx="3028950" cy="74684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6005" y="4452160"/>
              <a:ext cx="3028950" cy="701923"/>
            </a:xfrm>
            <a:prstGeom prst="rect">
              <a:avLst/>
            </a:prstGeom>
          </p:spPr>
        </p:pic>
        <p:sp>
          <p:nvSpPr>
            <p:cNvPr id="35" name="PA-矩形 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37541" y="4407237"/>
              <a:ext cx="1772676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小心无大错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37046" y="3060308"/>
            <a:ext cx="3716653" cy="737383"/>
            <a:chOff x="6837047" y="2692372"/>
            <a:chExt cx="3028950" cy="73738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2727832"/>
              <a:ext cx="3028950" cy="701923"/>
            </a:xfrm>
            <a:prstGeom prst="rect">
              <a:avLst/>
            </a:prstGeom>
          </p:spPr>
        </p:pic>
        <p:sp>
          <p:nvSpPr>
            <p:cNvPr id="37" name="PA-矩形 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296869" y="2692372"/>
              <a:ext cx="2109302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同略见所雄英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37046" y="3909387"/>
            <a:ext cx="3716653" cy="750468"/>
            <a:chOff x="6837047" y="3541451"/>
            <a:chExt cx="3028950" cy="75046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3589996"/>
              <a:ext cx="3028950" cy="701923"/>
            </a:xfrm>
            <a:prstGeom prst="rect">
              <a:avLst/>
            </a:prstGeom>
          </p:spPr>
        </p:pic>
        <p:sp>
          <p:nvSpPr>
            <p:cNvPr id="38" name="PA-矩形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296869" y="3541451"/>
              <a:ext cx="2109302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到就操曹操曹说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837048" y="4789896"/>
            <a:ext cx="3716653" cy="732123"/>
            <a:chOff x="6837047" y="4421960"/>
            <a:chExt cx="3028950" cy="73212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7047" y="4452160"/>
              <a:ext cx="3028950" cy="701923"/>
            </a:xfrm>
            <a:prstGeom prst="rect">
              <a:avLst/>
            </a:prstGeom>
          </p:spPr>
        </p:pic>
        <p:sp>
          <p:nvSpPr>
            <p:cNvPr id="39" name="PA-矩形 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7457108" y="4421960"/>
              <a:ext cx="1919840" cy="58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错大无心小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1" name="PA-右箭头 4"/>
          <p:cNvSpPr/>
          <p:nvPr>
            <p:custDataLst>
              <p:tags r:id="rId14"/>
            </p:custDataLst>
          </p:nvPr>
        </p:nvSpPr>
        <p:spPr>
          <a:xfrm>
            <a:off x="5607716" y="3266807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PA-右箭头 4"/>
          <p:cNvSpPr/>
          <p:nvPr>
            <p:custDataLst>
              <p:tags r:id="rId15"/>
            </p:custDataLst>
          </p:nvPr>
        </p:nvSpPr>
        <p:spPr>
          <a:xfrm>
            <a:off x="5607716" y="4089677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PA-右箭头 4"/>
          <p:cNvSpPr/>
          <p:nvPr>
            <p:custDataLst>
              <p:tags r:id="rId16"/>
            </p:custDataLst>
          </p:nvPr>
        </p:nvSpPr>
        <p:spPr>
          <a:xfrm>
            <a:off x="5607716" y="4951786"/>
            <a:ext cx="999420" cy="438542"/>
          </a:xfrm>
          <a:prstGeom prst="rightArrow">
            <a:avLst/>
          </a:prstGeom>
          <a:solidFill>
            <a:srgbClr val="E1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28380" y="1339295"/>
            <a:ext cx="1429028" cy="1429028"/>
            <a:chOff x="3828380" y="1198972"/>
            <a:chExt cx="1429028" cy="142902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380" y="1198972"/>
              <a:ext cx="1429028" cy="1429028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923741" y="1608921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第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68143" y="1339295"/>
            <a:ext cx="1429028" cy="1429028"/>
            <a:chOff x="5368143" y="1198972"/>
            <a:chExt cx="1429028" cy="1429028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8143" y="1198972"/>
              <a:ext cx="1429028" cy="1429028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467762" y="1643322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二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34592" y="1339295"/>
            <a:ext cx="1429028" cy="1429028"/>
            <a:chOff x="6934592" y="1198972"/>
            <a:chExt cx="1429028" cy="142902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4592" y="1198972"/>
              <a:ext cx="1429028" cy="1429028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7044075" y="1608921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关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20" y="4384875"/>
            <a:ext cx="1637950" cy="60664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60" y="573904"/>
            <a:ext cx="1352320" cy="500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75" b="20909"/>
          <a:stretch>
            <a:fillRect/>
          </a:stretch>
        </p:blipFill>
        <p:spPr>
          <a:xfrm>
            <a:off x="1562100" y="530004"/>
            <a:ext cx="9067800" cy="42813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4107"/>
            <a:ext cx="12192000" cy="203933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043411" y="2385540"/>
            <a:ext cx="3992532" cy="242858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7200" spc="600" dirty="0">
                <a:solidFill>
                  <a:srgbClr val="E12323"/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相声表演</a:t>
            </a:r>
            <a:endParaRPr lang="zh-CN" altLang="en-US" sz="7200" spc="600" dirty="0">
              <a:solidFill>
                <a:srgbClr val="E12323"/>
              </a:solidFill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3585494" y="4311059"/>
            <a:ext cx="5021011" cy="133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《</a:t>
            </a:r>
            <a:r>
              <a:rPr lang="zh-CN" altLang="en-US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爸爸妈妈的唠叨</a:t>
            </a:r>
            <a:r>
              <a:rPr lang="en-US" altLang="zh-CN" sz="3600" dirty="0">
                <a:solidFill>
                  <a:srgbClr val="EE373B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rPr>
              <a:t>》</a:t>
            </a:r>
            <a:endParaRPr lang="en-US" altLang="zh-CN" sz="3600" dirty="0">
              <a:solidFill>
                <a:srgbClr val="EE373B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表演者：zcfff、小胖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" y="3371154"/>
            <a:ext cx="3400171" cy="340017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459" y="3371154"/>
            <a:ext cx="3400171" cy="34001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164"/>
            <a:ext cx="12192000" cy="1115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7101"/>
            <a:ext cx="12192000" cy="10607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031719" y="805957"/>
            <a:ext cx="1429028" cy="1429028"/>
            <a:chOff x="3031719" y="805957"/>
            <a:chExt cx="1429028" cy="14290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19" y="805957"/>
              <a:ext cx="1429028" cy="1429028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127080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心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1482" y="805957"/>
            <a:ext cx="1429028" cy="1429028"/>
            <a:chOff x="4571482" y="805957"/>
            <a:chExt cx="1429028" cy="142902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671101" y="1250307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有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37931" y="805957"/>
            <a:ext cx="1429028" cy="1429028"/>
            <a:chOff x="6137931" y="805957"/>
            <a:chExt cx="1429028" cy="14290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247414" y="1215906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灵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677694" y="805957"/>
            <a:ext cx="1429028" cy="1429028"/>
            <a:chOff x="7677694" y="805957"/>
            <a:chExt cx="1429028" cy="142902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770592" y="1215905"/>
              <a:ext cx="12100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犀</a:t>
              </a:r>
              <a:endParaRPr lang="zh-CN" altLang="en-US" sz="44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79990" y="2395294"/>
            <a:ext cx="8641040" cy="3647650"/>
            <a:chOff x="1679990" y="2395294"/>
            <a:chExt cx="8641040" cy="3647650"/>
          </a:xfrm>
        </p:grpSpPr>
        <p:grpSp>
          <p:nvGrpSpPr>
            <p:cNvPr id="10" name="组合 9"/>
            <p:cNvGrpSpPr/>
            <p:nvPr/>
          </p:nvGrpSpPr>
          <p:grpSpPr>
            <a:xfrm>
              <a:off x="1679990" y="2395294"/>
              <a:ext cx="8641040" cy="3647650"/>
              <a:chOff x="1817411" y="2395294"/>
              <a:chExt cx="8641040" cy="3647650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817411" y="2395294"/>
                <a:ext cx="8641040" cy="3647650"/>
                <a:chOff x="1461101" y="2244040"/>
                <a:chExt cx="9439275" cy="3919388"/>
              </a:xfrm>
            </p:grpSpPr>
            <p:sp>
              <p:nvSpPr>
                <p:cNvPr id="8" name="矩形: 圆角 7"/>
                <p:cNvSpPr/>
                <p:nvPr/>
              </p:nvSpPr>
              <p:spPr>
                <a:xfrm>
                  <a:off x="1594451" y="2346370"/>
                  <a:ext cx="9305925" cy="3817058"/>
                </a:xfrm>
                <a:prstGeom prst="roundRect">
                  <a:avLst/>
                </a:prstGeom>
                <a:solidFill>
                  <a:srgbClr val="E12323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矩形: 圆角 38"/>
                <p:cNvSpPr/>
                <p:nvPr/>
              </p:nvSpPr>
              <p:spPr>
                <a:xfrm>
                  <a:off x="1461101" y="2244040"/>
                  <a:ext cx="9305925" cy="3817058"/>
                </a:xfrm>
                <a:prstGeom prst="roundRect">
                  <a:avLst/>
                </a:prstGeom>
                <a:solidFill>
                  <a:srgbClr val="F9E9DC"/>
                </a:solidFill>
                <a:ln w="41275">
                  <a:solidFill>
                    <a:srgbClr val="E1232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2281408" y="3541565"/>
                <a:ext cx="7713046" cy="21209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1</a:t>
                </a: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、六个代表队依次上场，每队两人。一个人比划一个人猜。</a:t>
                </a:r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2</a:t>
                </a: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、猜词过程中，不许说出词条中包含的任何字，否则该词条作废，根据词条难度，有三次选择放弃的机会。</a:t>
                </a:r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3</a:t>
                </a: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、每说对一个加一分</a:t>
                </a:r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4</a:t>
                </a: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阿里巴巴普惠体 Medium" panose="00020600040101010101" pitchFamily="18" charset="-122"/>
                    <a:sym typeface="微软雅黑" panose="020B0503020204020204" pitchFamily="34" charset="-122"/>
                  </a:rPr>
                  <a:t>、以猜中词条的多少，取前四个队获奖。</a:t>
                </a:r>
                <a:endPara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Medium" panose="00020600040101010101" pitchFamily="18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" name="PA-矩形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899222" y="2770778"/>
              <a:ext cx="1619250" cy="510778"/>
            </a:xfrm>
            <a:prstGeom prst="roundRect">
              <a:avLst/>
            </a:prstGeom>
            <a:solidFill>
              <a:srgbClr val="E1232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休闲类 </a:t>
              </a:r>
              <a:endPara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PA-矩形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286375" y="2770778"/>
              <a:ext cx="1619250" cy="510778"/>
            </a:xfrm>
            <a:prstGeom prst="roundRect">
              <a:avLst/>
            </a:prstGeom>
            <a:solidFill>
              <a:srgbClr val="E1232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食物类 </a:t>
              </a:r>
              <a:endPara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PA-矩形 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7673528" y="2770778"/>
              <a:ext cx="1619250" cy="510778"/>
            </a:xfrm>
            <a:prstGeom prst="roundRect">
              <a:avLst/>
            </a:prstGeom>
            <a:solidFill>
              <a:srgbClr val="E1232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体育类</a:t>
              </a:r>
              <a:endPara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778" y="2631653"/>
            <a:ext cx="3706228" cy="370622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2504" y="2609162"/>
            <a:ext cx="3706228" cy="37062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164"/>
            <a:ext cx="12192000" cy="63176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0" y="289909"/>
            <a:ext cx="1562100" cy="20564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5" y="269917"/>
            <a:ext cx="1540042" cy="189988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54" y="440172"/>
            <a:ext cx="1584138" cy="8101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88" y="440172"/>
            <a:ext cx="9331624" cy="638837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7265"/>
            <a:ext cx="12192000" cy="10607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rot="627906">
            <a:off x="2114550" y="285043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休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 rot="20852287">
            <a:off x="2209800" y="381550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闲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 rot="627906">
            <a:off x="2172680" y="477002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 rot="20852287">
            <a:off x="9248775" y="2942996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休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627906">
            <a:off x="9124951" y="3846317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闲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20648933">
            <a:off x="9152447" y="4770235"/>
            <a:ext cx="45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</a:rPr>
              <a:t>类</a:t>
            </a:r>
            <a:endParaRPr lang="zh-CN" altLang="en-US" sz="4000" dirty="0">
              <a:solidFill>
                <a:schemeClr val="bg1"/>
              </a:solidFill>
              <a:latin typeface="汉仪铸字比心体W" panose="00020600040101010101" pitchFamily="18" charset="-122"/>
              <a:ea typeface="汉仪铸字比心体W" panose="00020600040101010101" pitchFamily="18" charset="-122"/>
            </a:endParaRPr>
          </a:p>
        </p:txBody>
      </p:sp>
      <p:sp>
        <p:nvSpPr>
          <p:cNvPr id="42" name="PA-矩形 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49937" y="3195719"/>
            <a:ext cx="2430416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 游 戏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 电 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玩 电 脑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听 音 乐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PA-矩形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59423" y="3195719"/>
            <a:ext cx="3070394" cy="260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看 电 影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逛    街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购    物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Clr>
                <a:srgbClr val="EE373B"/>
              </a:buClr>
              <a:buFont typeface="Wingdings" panose="05000000000000000000" pitchFamily="2" charset="2"/>
              <a:buChar char="ü"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旅    游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570031" y="2065804"/>
            <a:ext cx="1174042" cy="1174042"/>
            <a:chOff x="3031720" y="805957"/>
            <a:chExt cx="1429028" cy="142902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1720" y="805957"/>
              <a:ext cx="1429028" cy="1429028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127079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心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98233" y="2065804"/>
            <a:ext cx="1174042" cy="1174042"/>
            <a:chOff x="4571482" y="805957"/>
            <a:chExt cx="1429028" cy="142902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1482" y="805957"/>
              <a:ext cx="1429028" cy="1429028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4671101" y="1250307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有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26435" y="2065804"/>
            <a:ext cx="1174042" cy="1174042"/>
            <a:chOff x="6137931" y="805957"/>
            <a:chExt cx="1429028" cy="1429028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31" y="805957"/>
              <a:ext cx="1429028" cy="1429028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247414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灵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54636" y="2065804"/>
            <a:ext cx="1174042" cy="1174042"/>
            <a:chOff x="7677694" y="805957"/>
            <a:chExt cx="1429028" cy="1429028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7694" y="805957"/>
              <a:ext cx="1429028" cy="1429028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7770592" y="1215905"/>
              <a:ext cx="1210061" cy="861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-300" dirty="0">
                  <a:solidFill>
                    <a:srgbClr val="FFF6E8"/>
                  </a:solidFill>
                  <a:latin typeface="汉仪铸字比心体W" panose="00020600040101010101" pitchFamily="18" charset="-122"/>
                  <a:ea typeface="汉仪铸字比心体W" panose="00020600040101010101" pitchFamily="18" charset="-122"/>
                  <a:sym typeface="微软雅黑" panose="020B0503020204020204" pitchFamily="34" charset="-122"/>
                </a:rPr>
                <a:t>犀</a:t>
              </a:r>
              <a:endParaRPr lang="zh-CN" altLang="en-US" sz="4000" spc="-300" dirty="0">
                <a:solidFill>
                  <a:srgbClr val="FFF6E8"/>
                </a:solidFill>
                <a:latin typeface="汉仪铸字比心体W" panose="00020600040101010101" pitchFamily="18" charset="-122"/>
                <a:ea typeface="汉仪铸字比心体W" panose="00020600040101010101" pitchFamily="18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7" grpId="0"/>
      <p:bldP spid="40" grpId="0"/>
      <p:bldP spid="41" grpId="0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1792</Words>
  <Application>WPS 演示</Application>
  <PresentationFormat>宽屏</PresentationFormat>
  <Paragraphs>294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汉仪铸字比心体W</vt:lpstr>
      <vt:lpstr>阿里巴巴普惠体 Medium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NINGMEI</cp:lastModifiedBy>
  <cp:revision>2</cp:revision>
  <dcterms:created xsi:type="dcterms:W3CDTF">2021-12-22T11:15:00Z</dcterms:created>
  <dcterms:modified xsi:type="dcterms:W3CDTF">2021-12-22T11:43:54Z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31453994E78D4C8F9C15B18CE182A2E4</vt:lpwstr>
  </property>
  <property fmtid="{D5CDD505-2E9C-101B-9397-08002B2CF9AE}" pid="3" name="KSOProductBuildVer">
    <vt:lpwstr>2052-11.8.2.8053</vt:lpwstr>
  </property>
</Properties>
</file>