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notesMasterIdLst>
    <p:notesMasterId r:id="rId9"/>
  </p:notesMasterIdLst>
  <p:handoutMasterIdLst>
    <p:handoutMasterId r:id="rId21"/>
  </p:handoutMasterIdLst>
  <p:sldIdLst>
    <p:sldId id="274" r:id="rId4"/>
    <p:sldId id="258" r:id="rId5"/>
    <p:sldId id="272" r:id="rId6"/>
    <p:sldId id="262" r:id="rId7"/>
    <p:sldId id="279" r:id="rId8"/>
    <p:sldId id="281" r:id="rId10"/>
    <p:sldId id="284" r:id="rId11"/>
    <p:sldId id="280" r:id="rId12"/>
    <p:sldId id="288" r:id="rId13"/>
    <p:sldId id="287" r:id="rId14"/>
    <p:sldId id="289" r:id="rId15"/>
    <p:sldId id="286" r:id="rId16"/>
    <p:sldId id="285" r:id="rId17"/>
    <p:sldId id="268" r:id="rId18"/>
    <p:sldId id="290" r:id="rId19"/>
    <p:sldId id="291" r:id="rId2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66FF"/>
    <a:srgbClr val="FF66CC"/>
    <a:srgbClr val="FF7C80"/>
    <a:srgbClr val="FF0000"/>
    <a:srgbClr val="009999"/>
    <a:srgbClr val="FF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66" autoAdjust="0"/>
    <p:restoredTop sz="91100" autoAdjust="0"/>
  </p:normalViewPr>
  <p:slideViewPr>
    <p:cSldViewPr>
      <p:cViewPr varScale="1">
        <p:scale>
          <a:sx n="103" d="100"/>
          <a:sy n="103" d="100"/>
        </p:scale>
        <p:origin x="-96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notesViewPr>
    <p:cSldViewPr>
      <p:cViewPr varScale="1">
        <p:scale>
          <a:sx n="43" d="100"/>
          <a:sy n="43" d="100"/>
        </p:scale>
        <p:origin x="-1476" y="-9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kumimoji="1" sz="1200">
                <a:latin typeface="Times New Roman" panose="02020603050405020304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kumimoji="1" sz="1200">
                <a:latin typeface="Times New Roman" panose="02020603050405020304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>
              <a:defRPr kumimoji="1" sz="1200">
                <a:latin typeface="Times New Roman" panose="02020603050405020304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1" sz="1200">
                <a:latin typeface="Times New Roman" panose="02020603050405020304" pitchFamily="18" charset="0"/>
              </a:defRPr>
            </a:lvl1pPr>
          </a:lstStyle>
          <a:p>
            <a:fld id="{F2B61730-8A00-463E-BC2B-AD53EA3FFEF0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 latinLnBrk="1">
              <a:defRPr kumimoji="1" sz="1200">
                <a:latin typeface="Times New Roman" panose="02020603050405020304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latinLnBrk="1">
              <a:defRPr kumimoji="1" sz="1200">
                <a:latin typeface="Times New Roman" panose="02020603050405020304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276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24166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2416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07695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/>
            </a:lvl1pPr>
          </a:lstStyle>
          <a:p>
            <a:fld id="{C1B27A16-F20D-47CC-AC37-09295A96C2BB}" type="datetime1">
              <a:rPr lang="en-US"/>
            </a:fld>
            <a:endParaRPr lang="en-US" altLang="zh-CN"/>
          </a:p>
        </p:txBody>
      </p:sp>
      <p:sp>
        <p:nvSpPr>
          <p:cNvPr id="24166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0769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2416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7695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A5E29FA1-DDE2-4510-A4B1-157994A99B0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10363" y="685800"/>
            <a:ext cx="2135187" cy="5181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56338" cy="5181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685800"/>
            <a:ext cx="854075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304800" y="1981200"/>
            <a:ext cx="4194175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4651375" y="1981200"/>
            <a:ext cx="4194175" cy="3886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>
          <a:xfrm>
            <a:off x="3124200" y="60198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01625" y="685800"/>
            <a:ext cx="8543925" cy="5181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>
          <a:xfrm>
            <a:off x="3124200" y="60198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9417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1375" y="1981200"/>
            <a:ext cx="419417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2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6858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4064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4800" y="1981200"/>
            <a:ext cx="854075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406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4.wav"/><Relationship Id="rId2" Type="http://schemas.openxmlformats.org/officeDocument/2006/relationships/audio" Target="../media/audio2.wav"/><Relationship Id="rId1" Type="http://schemas.openxmlformats.org/officeDocument/2006/relationships/audio" Target="../media/audio5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0" Type="http://schemas.openxmlformats.org/officeDocument/2006/relationships/slideLayout" Target="../slideLayouts/slideLayout15.xml"/><Relationship Id="rId2" Type="http://schemas.openxmlformats.org/officeDocument/2006/relationships/hyperlink" Target="http://www.1ppt.com/hangye/" TargetMode="External"/><Relationship Id="rId19" Type="http://schemas.openxmlformats.org/officeDocument/2006/relationships/image" Target="../media/image9.png"/><Relationship Id="rId18" Type="http://schemas.openxmlformats.org/officeDocument/2006/relationships/image" Target="../media/image8.png"/><Relationship Id="rId17" Type="http://schemas.openxmlformats.org/officeDocument/2006/relationships/image" Target="../media/image7.png"/><Relationship Id="rId16" Type="http://schemas.openxmlformats.org/officeDocument/2006/relationships/hyperlink" Target="http://www.1ppt.cn/" TargetMode="External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fan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jpeg"/><Relationship Id="rId1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1026"/>
          <p:cNvSpPr>
            <a:spLocks noChangeArrowheads="1"/>
          </p:cNvSpPr>
          <p:nvPr/>
        </p:nvSpPr>
        <p:spPr bwMode="auto">
          <a:xfrm>
            <a:off x="1817688" y="-571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grpSp>
        <p:nvGrpSpPr>
          <p:cNvPr id="266244" name="Group 1028"/>
          <p:cNvGrpSpPr/>
          <p:nvPr/>
        </p:nvGrpSpPr>
        <p:grpSpPr bwMode="auto">
          <a:xfrm>
            <a:off x="1817688" y="-571500"/>
            <a:ext cx="9144000" cy="0"/>
            <a:chOff x="0" y="0"/>
            <a:chExt cx="5760" cy="0"/>
          </a:xfrm>
        </p:grpSpPr>
        <p:sp>
          <p:nvSpPr>
            <p:cNvPr id="266245" name="Rectangle 1029"/>
            <p:cNvSpPr>
              <a:spLocks noChangeArrowheads="1"/>
            </p:cNvSpPr>
            <p:nvPr/>
          </p:nvSpPr>
          <p:spPr bwMode="auto">
            <a:xfrm>
              <a:off x="0" y="0"/>
              <a:ext cx="5760" cy="0"/>
            </a:xfrm>
            <a:prstGeom prst="rect">
              <a:avLst/>
            </a:prstGeom>
            <a:solidFill>
              <a:srgbClr val="55555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246" name="Rectangle 1030"/>
            <p:cNvSpPr>
              <a:spLocks noChangeArrowheads="1"/>
            </p:cNvSpPr>
            <p:nvPr/>
          </p:nvSpPr>
          <p:spPr bwMode="auto">
            <a:xfrm>
              <a:off x="0" y="0"/>
              <a:ext cx="5760" cy="0"/>
            </a:xfrm>
            <a:prstGeom prst="rect">
              <a:avLst/>
            </a:prstGeom>
            <a:solidFill>
              <a:srgbClr val="55555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266247" name="Text Box 1031"/>
          <p:cNvSpPr txBox="1">
            <a:spLocks noChangeArrowheads="1"/>
          </p:cNvSpPr>
          <p:nvPr/>
        </p:nvSpPr>
        <p:spPr bwMode="auto">
          <a:xfrm>
            <a:off x="1817688" y="398125"/>
            <a:ext cx="545461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9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绿色蝈蝈</a:t>
            </a:r>
            <a:r>
              <a:rPr kumimoji="1" lang="zh-CN" altLang="en-US" sz="4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 </a:t>
            </a:r>
            <a:endParaRPr kumimoji="1" lang="zh-CN" altLang="en-US" sz="4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266249" name="Picture 1033" descr="2-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53" y="1967784"/>
            <a:ext cx="7420881" cy="406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4390053" y="6129300"/>
            <a:ext cx="309880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7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846138"/>
            <a:ext cx="8899525" cy="6011862"/>
          </a:xfrm>
        </p:spPr>
        <p:txBody>
          <a:bodyPr/>
          <a:lstStyle/>
          <a:p>
            <a:r>
              <a:rPr lang="zh-CN" altLang="en-US" sz="2800" b="1" dirty="0">
                <a:solidFill>
                  <a:schemeClr val="hlink"/>
                </a:solidFill>
              </a:rPr>
              <a:t>第</a:t>
            </a:r>
            <a:r>
              <a:rPr lang="en-US" altLang="zh-CN" sz="2800" b="1" dirty="0">
                <a:solidFill>
                  <a:schemeClr val="hlink"/>
                </a:solidFill>
              </a:rPr>
              <a:t>3</a:t>
            </a:r>
            <a:r>
              <a:rPr lang="zh-CN" altLang="en-US" sz="2800" b="1" dirty="0">
                <a:solidFill>
                  <a:schemeClr val="hlink"/>
                </a:solidFill>
              </a:rPr>
              <a:t>段</a:t>
            </a:r>
            <a:r>
              <a:rPr lang="zh-CN" altLang="en-US" sz="2800" b="1" dirty="0"/>
              <a:t>：“那像是滑轮的响声，</a:t>
            </a:r>
            <a:r>
              <a:rPr lang="en-US" altLang="zh-CN" sz="2800" b="1" dirty="0"/>
              <a:t>……</a:t>
            </a:r>
            <a:r>
              <a:rPr lang="zh-CN" altLang="en-US" sz="2800" b="1" dirty="0"/>
              <a:t>，其余的则是伴唱。”</a:t>
            </a:r>
            <a:r>
              <a:rPr lang="en-US" altLang="zh-CN" sz="2800" b="1" dirty="0"/>
              <a:t>——</a:t>
            </a:r>
            <a:r>
              <a:rPr lang="zh-CN" altLang="en-US" sz="2800" b="1" dirty="0"/>
              <a:t>这句话连用 了三个</a:t>
            </a:r>
            <a:r>
              <a:rPr lang="zh-CN" altLang="en-US" sz="2800" b="1" dirty="0">
                <a:solidFill>
                  <a:schemeClr val="hlink"/>
                </a:solidFill>
              </a:rPr>
              <a:t>比喻</a:t>
            </a:r>
            <a:r>
              <a:rPr lang="zh-CN" altLang="en-US" sz="2800" b="1" dirty="0"/>
              <a:t>，形象生动地刻画了蝈蝈叫声的特点，惟妙惟肖，贴切传神。</a:t>
            </a:r>
            <a:endParaRPr lang="zh-CN" altLang="en-US" sz="2800" b="1" dirty="0"/>
          </a:p>
          <a:p>
            <a:endParaRPr lang="zh-CN" altLang="en-US" sz="2800" b="1" dirty="0">
              <a:solidFill>
                <a:schemeClr val="hlink"/>
              </a:solidFill>
            </a:endParaRPr>
          </a:p>
          <a:p>
            <a:r>
              <a:rPr lang="zh-CN" altLang="en-US" sz="2800" b="1" dirty="0">
                <a:solidFill>
                  <a:schemeClr val="hlink"/>
                </a:solidFill>
              </a:rPr>
              <a:t>第</a:t>
            </a:r>
            <a:r>
              <a:rPr lang="en-US" altLang="zh-CN" sz="2800" b="1" dirty="0">
                <a:solidFill>
                  <a:schemeClr val="hlink"/>
                </a:solidFill>
              </a:rPr>
              <a:t>4</a:t>
            </a:r>
            <a:r>
              <a:rPr lang="zh-CN" altLang="en-US" sz="2800" b="1" dirty="0">
                <a:solidFill>
                  <a:schemeClr val="hlink"/>
                </a:solidFill>
              </a:rPr>
              <a:t>段</a:t>
            </a:r>
            <a:r>
              <a:rPr lang="zh-CN" altLang="en-US" sz="2800" b="1" dirty="0"/>
              <a:t>：“这种昆虫非常漂亮，浑身嫩绿，侧面有两条淡白色的丝带，身材优美，苗条匀称，两片大翼轻盈如纱。”</a:t>
            </a:r>
            <a:r>
              <a:rPr lang="en-US" altLang="zh-CN" sz="2800" b="1" dirty="0"/>
              <a:t>——</a:t>
            </a:r>
            <a:r>
              <a:rPr lang="zh-CN" altLang="en-US" sz="2800" b="1" dirty="0"/>
              <a:t>这句话运用</a:t>
            </a:r>
            <a:r>
              <a:rPr lang="zh-CN" altLang="en-US" sz="2800" b="1" dirty="0">
                <a:solidFill>
                  <a:schemeClr val="hlink"/>
                </a:solidFill>
              </a:rPr>
              <a:t>比喻</a:t>
            </a:r>
            <a:r>
              <a:rPr lang="zh-CN" altLang="en-US" sz="2800" b="1" dirty="0"/>
              <a:t>手法，形象生动地写出了蝈蝈可爱的样子。</a:t>
            </a:r>
            <a:endParaRPr lang="zh-CN" altLang="en-US" sz="2800" b="1" dirty="0"/>
          </a:p>
          <a:p>
            <a:endParaRPr lang="zh-CN" altLang="en-US" sz="2800" b="1" dirty="0"/>
          </a:p>
          <a:p>
            <a:endParaRPr lang="zh-CN" altLang="en-US" b="1" dirty="0"/>
          </a:p>
          <a:p>
            <a:endParaRPr lang="en-US" altLang="zh-CN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9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9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692150"/>
            <a:ext cx="8540750" cy="5689600"/>
          </a:xfrm>
        </p:spPr>
        <p:txBody>
          <a:bodyPr/>
          <a:lstStyle/>
          <a:p>
            <a:r>
              <a:rPr lang="zh-CN" altLang="en-US" b="1">
                <a:solidFill>
                  <a:schemeClr val="hlink"/>
                </a:solidFill>
              </a:rPr>
              <a:t>第</a:t>
            </a:r>
            <a:r>
              <a:rPr lang="en-US" altLang="zh-CN" b="1">
                <a:solidFill>
                  <a:schemeClr val="hlink"/>
                </a:solidFill>
              </a:rPr>
              <a:t>5</a:t>
            </a:r>
            <a:r>
              <a:rPr lang="zh-CN" altLang="en-US" b="1">
                <a:solidFill>
                  <a:schemeClr val="hlink"/>
                </a:solidFill>
              </a:rPr>
              <a:t>段</a:t>
            </a:r>
            <a:r>
              <a:rPr lang="zh-CN" altLang="en-US" b="1"/>
              <a:t>：“就像鹰在天空中追捕云雀一样。</a:t>
            </a:r>
            <a:r>
              <a:rPr lang="en-US" altLang="zh-CN" b="1"/>
              <a:t>……</a:t>
            </a:r>
            <a:r>
              <a:rPr lang="zh-CN" altLang="en-US" b="1"/>
              <a:t>，其结果是毫无疑问的。”</a:t>
            </a:r>
            <a:r>
              <a:rPr lang="en-US" altLang="zh-CN" b="1"/>
              <a:t>——</a:t>
            </a:r>
            <a:r>
              <a:rPr lang="zh-CN" altLang="en-US" b="1"/>
              <a:t>这句话将蝈蝈捕蝉与鹰捕云雀进行</a:t>
            </a:r>
            <a:r>
              <a:rPr lang="zh-CN" altLang="en-US" b="1">
                <a:solidFill>
                  <a:schemeClr val="hlink"/>
                </a:solidFill>
              </a:rPr>
              <a:t>对比</a:t>
            </a:r>
            <a:r>
              <a:rPr lang="zh-CN" altLang="en-US" b="1"/>
              <a:t>，突出了蝈蝈的勇敢。 </a:t>
            </a:r>
            <a:endParaRPr lang="zh-CN" altLang="en-US" b="1"/>
          </a:p>
          <a:p>
            <a:r>
              <a:rPr lang="zh-CN" altLang="en-US" b="1">
                <a:solidFill>
                  <a:schemeClr val="hlink"/>
                </a:solidFill>
              </a:rPr>
              <a:t>第</a:t>
            </a:r>
            <a:r>
              <a:rPr lang="en-US" altLang="zh-CN" b="1">
                <a:solidFill>
                  <a:schemeClr val="hlink"/>
                </a:solidFill>
              </a:rPr>
              <a:t>10</a:t>
            </a:r>
            <a:r>
              <a:rPr lang="zh-CN" altLang="en-US" b="1">
                <a:solidFill>
                  <a:schemeClr val="hlink"/>
                </a:solidFill>
              </a:rPr>
              <a:t>段</a:t>
            </a:r>
            <a:r>
              <a:rPr lang="zh-CN" altLang="en-US" b="1"/>
              <a:t>：“在我的笼子里，我从来没见过像螳螂那样捕杀姊妹、吞吃丈夫的残暴行径，但是如果一只蝈蝈死了，活着的一定不会放过品尝其尸体的机会的，就像吃普通的猎物一样。”</a:t>
            </a:r>
            <a:r>
              <a:rPr lang="en-US" altLang="zh-CN" b="1"/>
              <a:t>——</a:t>
            </a:r>
            <a:r>
              <a:rPr lang="zh-CN" altLang="en-US" b="1"/>
              <a:t>这句话将</a:t>
            </a:r>
            <a:r>
              <a:rPr lang="zh-CN" altLang="en-US" b="1">
                <a:solidFill>
                  <a:schemeClr val="hlink"/>
                </a:solidFill>
              </a:rPr>
              <a:t>螳螂捕杀姊妹、吞吃丈夫的行径和蝈蝈吞吃同类的现象</a:t>
            </a:r>
            <a:r>
              <a:rPr lang="zh-CN" altLang="en-US" b="1"/>
              <a:t>进行</a:t>
            </a:r>
            <a:r>
              <a:rPr lang="zh-CN" altLang="en-US" b="1">
                <a:solidFill>
                  <a:schemeClr val="hlink"/>
                </a:solidFill>
              </a:rPr>
              <a:t>对比</a:t>
            </a:r>
            <a:r>
              <a:rPr lang="zh-CN" altLang="en-US" b="1"/>
              <a:t>，突出了蝈蝈也有贪婪的一面。</a:t>
            </a:r>
            <a:endParaRPr lang="zh-CN" altLang="en-US" b="1"/>
          </a:p>
          <a:p>
            <a:endParaRPr lang="en-US" altLang="zh-CN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87338" y="0"/>
            <a:ext cx="8540750" cy="792163"/>
          </a:xfrm>
        </p:spPr>
        <p:txBody>
          <a:bodyPr/>
          <a:lstStyle/>
          <a:p>
            <a:r>
              <a:rPr lang="zh-CN" altLang="en-US" b="1"/>
              <a:t>体会词语的准确性</a:t>
            </a:r>
            <a:endParaRPr lang="zh-CN" altLang="en-US" b="1"/>
          </a:p>
        </p:txBody>
      </p:sp>
      <p:sp>
        <p:nvSpPr>
          <p:cNvPr id="2887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03250" y="800100"/>
            <a:ext cx="8540750" cy="112395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CN" altLang="en-US" b="1"/>
              <a:t>例如：第</a:t>
            </a:r>
            <a:r>
              <a:rPr lang="en-US" altLang="zh-CN" b="1">
                <a:solidFill>
                  <a:schemeClr val="hlink"/>
                </a:solidFill>
              </a:rPr>
              <a:t>9</a:t>
            </a:r>
            <a:r>
              <a:rPr lang="zh-CN" altLang="en-US" b="1"/>
              <a:t>段“有时没有好吃的，甚至还吃一点儿青草”中的“</a:t>
            </a:r>
            <a:r>
              <a:rPr lang="zh-CN" altLang="en-US" b="1">
                <a:solidFill>
                  <a:schemeClr val="hlink"/>
                </a:solidFill>
              </a:rPr>
              <a:t>一点儿</a:t>
            </a:r>
            <a:r>
              <a:rPr lang="zh-CN" altLang="en-US" b="1"/>
              <a:t>”能否删掉？为什么？</a:t>
            </a:r>
            <a:endParaRPr lang="zh-CN" altLang="en-US" b="1"/>
          </a:p>
        </p:txBody>
      </p:sp>
      <p:sp>
        <p:nvSpPr>
          <p:cNvPr id="288773" name="Rectangle 5"/>
          <p:cNvSpPr>
            <a:spLocks noRot="1" noChangeArrowheads="1"/>
          </p:cNvSpPr>
          <p:nvPr/>
        </p:nvSpPr>
        <p:spPr bwMode="auto">
          <a:xfrm>
            <a:off x="179388" y="1952625"/>
            <a:ext cx="8496300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3200" b="1"/>
              <a:t>——</a:t>
            </a:r>
            <a:r>
              <a:rPr lang="zh-CN" altLang="en-US" sz="3200" b="1"/>
              <a:t>不能。因为“一点儿”是“很少”的意思，说明蝈蝈并不是以青草为主食，删掉后与事实不相符，体现了说明文语言的准确性。</a:t>
            </a:r>
            <a:endParaRPr lang="zh-CN" altLang="en-US" sz="3200" b="1"/>
          </a:p>
        </p:txBody>
      </p:sp>
      <p:sp>
        <p:nvSpPr>
          <p:cNvPr id="288774" name="Rectangle 6"/>
          <p:cNvSpPr>
            <a:spLocks noRot="1" noChangeArrowheads="1"/>
          </p:cNvSpPr>
          <p:nvPr/>
        </p:nvSpPr>
        <p:spPr bwMode="auto">
          <a:xfrm>
            <a:off x="0" y="3716338"/>
            <a:ext cx="8496300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endParaRPr lang="zh-CN" altLang="zh-CN" sz="3200" b="1"/>
          </a:p>
        </p:txBody>
      </p:sp>
      <p:sp>
        <p:nvSpPr>
          <p:cNvPr id="288775" name="Rectangle 7"/>
          <p:cNvSpPr>
            <a:spLocks noChangeArrowheads="1"/>
          </p:cNvSpPr>
          <p:nvPr/>
        </p:nvSpPr>
        <p:spPr bwMode="auto">
          <a:xfrm>
            <a:off x="358775" y="3716338"/>
            <a:ext cx="8245475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kumimoji="1" lang="zh-CN" altLang="en-US" sz="3200" b="1"/>
              <a:t>第</a:t>
            </a:r>
            <a:r>
              <a:rPr kumimoji="1" lang="en-US" altLang="zh-CN" sz="3200" b="1">
                <a:solidFill>
                  <a:schemeClr val="hlink"/>
                </a:solidFill>
              </a:rPr>
              <a:t>11</a:t>
            </a:r>
            <a:r>
              <a:rPr kumimoji="1" lang="zh-CN" altLang="en-US" sz="3200" b="1"/>
              <a:t>段：它们一天中</a:t>
            </a:r>
            <a:r>
              <a:rPr kumimoji="1" lang="zh-CN" altLang="en-US" sz="3200" b="1">
                <a:solidFill>
                  <a:schemeClr val="hlink"/>
                </a:solidFill>
              </a:rPr>
              <a:t>大部分</a:t>
            </a:r>
            <a:r>
              <a:rPr kumimoji="1" lang="zh-CN" altLang="en-US" sz="3200" b="1"/>
              <a:t>时间都在休息，天气炎热时尤其如此。</a:t>
            </a:r>
            <a:endParaRPr kumimoji="1" lang="zh-CN" altLang="en-US" sz="3200" b="1"/>
          </a:p>
          <a:p>
            <a:pPr algn="l"/>
            <a:r>
              <a:rPr kumimoji="1" lang="en-US" altLang="zh-CN" sz="3200" b="1"/>
              <a:t>——</a:t>
            </a:r>
            <a:r>
              <a:rPr kumimoji="1" lang="zh-CN" altLang="en-US" sz="3200" b="1"/>
              <a:t>不能。因为“大部分”是“很多时间”的意思，并不是说蝈蝈一整天都在休息，</a:t>
            </a:r>
            <a:r>
              <a:rPr lang="zh-CN" altLang="en-US" sz="3200" b="1"/>
              <a:t>删掉后与事实不相符，</a:t>
            </a:r>
            <a:r>
              <a:rPr kumimoji="1" lang="zh-CN" altLang="en-US" sz="3200" b="1"/>
              <a:t>体现了说明文语言的准确性。</a:t>
            </a:r>
            <a:endParaRPr kumimoji="1" lang="zh-CN" altLang="en-US" sz="3200" b="1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8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8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887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0" grpId="0"/>
      <p:bldP spid="288771" grpId="0" build="p"/>
      <p:bldP spid="288773" grpId="0"/>
      <p:bldP spid="28877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品味语言的方法：</a:t>
            </a:r>
            <a:endParaRPr lang="zh-CN" altLang="en-US" b="1" dirty="0"/>
          </a:p>
        </p:txBody>
      </p:sp>
      <p:sp>
        <p:nvSpPr>
          <p:cNvPr id="287748" name="Text Box 4"/>
          <p:cNvSpPr txBox="1">
            <a:spLocks noChangeArrowheads="1"/>
          </p:cNvSpPr>
          <p:nvPr>
            <p:ph type="body" idx="1"/>
          </p:nvPr>
        </p:nvSpPr>
        <p:spPr>
          <a:xfrm>
            <a:off x="251520" y="2204864"/>
            <a:ext cx="8558212" cy="12684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3600" b="1" dirty="0">
                <a:solidFill>
                  <a:schemeClr val="hlink"/>
                </a:solidFill>
              </a:rPr>
              <a:t>修辞的运用、词语的选用、</a:t>
            </a:r>
            <a:endParaRPr lang="zh-CN" altLang="en-US" sz="3600" b="1" dirty="0">
              <a:solidFill>
                <a:schemeClr val="hlink"/>
              </a:solidFill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3600" b="1" dirty="0">
                <a:solidFill>
                  <a:schemeClr val="hlink"/>
                </a:solidFill>
              </a:rPr>
              <a:t>句式的运用、句子的内容、朗读的感觉</a:t>
            </a:r>
            <a:endParaRPr lang="zh-CN" altLang="en-US" sz="36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7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7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7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7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6" grpId="0"/>
      <p:bldP spid="28774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3568" y="764704"/>
            <a:ext cx="6394450" cy="1087438"/>
          </a:xfrm>
        </p:spPr>
        <p:txBody>
          <a:bodyPr/>
          <a:lstStyle/>
          <a:p>
            <a:r>
              <a:rPr lang="zh-CN" altLang="en-US" dirty="0">
                <a:ea typeface="华文行楷" pitchFamily="2" charset="-122"/>
              </a:rPr>
              <a:t>三、本文的写作特点：</a:t>
            </a:r>
            <a:endParaRPr lang="zh-CN" altLang="en-US" dirty="0">
              <a:ea typeface="华文行楷" pitchFamily="2" charset="-122"/>
            </a:endParaRPr>
          </a:p>
        </p:txBody>
      </p:sp>
      <p:sp>
        <p:nvSpPr>
          <p:cNvPr id="2580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39652" y="2240868"/>
            <a:ext cx="5022850" cy="2520429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sz="44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4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、拟人形象生动；</a:t>
            </a:r>
            <a:endParaRPr lang="zh-CN" altLang="en-US" sz="4400" b="1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US" altLang="zh-CN" sz="4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4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、语言生动传神；</a:t>
            </a:r>
            <a:endParaRPr lang="zh-CN" altLang="en-US" sz="4400" b="1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US" altLang="zh-CN" sz="4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44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、比较突出特征</a:t>
            </a:r>
            <a:r>
              <a:rPr lang="zh-CN" altLang="en-US" sz="4400" b="1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。 </a:t>
            </a:r>
            <a:endParaRPr lang="zh-CN" altLang="en-US" sz="4400" b="1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58053" name="Text Box 5"/>
          <p:cNvSpPr txBox="1">
            <a:spLocks noChangeArrowheads="1"/>
          </p:cNvSpPr>
          <p:nvPr/>
        </p:nvSpPr>
        <p:spPr bwMode="auto">
          <a:xfrm>
            <a:off x="7432675" y="60261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zh-CN" altLang="zh-CN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8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8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58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58775" y="0"/>
            <a:ext cx="8540750" cy="871538"/>
          </a:xfrm>
        </p:spPr>
        <p:txBody>
          <a:bodyPr/>
          <a:lstStyle/>
          <a:p>
            <a:r>
              <a:rPr lang="zh-CN" altLang="en-US" b="1" dirty="0"/>
              <a:t>四、课堂练习</a:t>
            </a:r>
            <a:endParaRPr lang="zh-CN" altLang="en-US" b="1" dirty="0"/>
          </a:p>
        </p:txBody>
      </p:sp>
      <p:sp>
        <p:nvSpPr>
          <p:cNvPr id="2928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908050"/>
            <a:ext cx="8540750" cy="54006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sz="2400" b="1" dirty="0"/>
              <a:t>阅读课文的第</a:t>
            </a:r>
            <a:r>
              <a:rPr lang="en-US" altLang="zh-CN" sz="2400" b="1" dirty="0"/>
              <a:t>10</a:t>
            </a:r>
            <a:r>
              <a:rPr lang="zh-CN" altLang="en-US" sz="2400" b="1" dirty="0"/>
              <a:t>～</a:t>
            </a:r>
            <a:r>
              <a:rPr lang="en-US" altLang="zh-CN" sz="2400" b="1" dirty="0"/>
              <a:t>11</a:t>
            </a:r>
            <a:r>
              <a:rPr lang="zh-CN" altLang="en-US" sz="2400" b="1" dirty="0"/>
              <a:t>段，回答问题：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r>
              <a:rPr lang="en-US" altLang="zh-CN" sz="2400" b="1" dirty="0"/>
              <a:t>1</a:t>
            </a:r>
            <a:r>
              <a:rPr lang="zh-CN" altLang="en-US" sz="2400" b="1" dirty="0"/>
              <a:t>、第</a:t>
            </a:r>
            <a:r>
              <a:rPr lang="en-US" altLang="zh-CN" sz="2400" b="1" dirty="0"/>
              <a:t>11</a:t>
            </a:r>
            <a:r>
              <a:rPr lang="zh-CN" altLang="en-US" sz="2400" b="1" dirty="0"/>
              <a:t>段中“撇开这一点不谈 ”中的“这一点”指的是什么？（           ）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r>
              <a:rPr lang="en-US" altLang="zh-CN" sz="2400" b="1" dirty="0"/>
              <a:t>A</a:t>
            </a:r>
            <a:r>
              <a:rPr lang="zh-CN" altLang="en-US" sz="2400" b="1" dirty="0"/>
              <a:t>、蝈蝈彼此十分和睦地共居在一起。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r>
              <a:rPr lang="en-US" altLang="zh-CN" sz="2400" b="1" dirty="0"/>
              <a:t>B</a:t>
            </a:r>
            <a:r>
              <a:rPr lang="zh-CN" altLang="en-US" sz="2400" b="1" dirty="0"/>
              <a:t>、蝈蝈也存在着同类相食的现象。 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r>
              <a:rPr lang="en-US" altLang="zh-CN" sz="2400" b="1" dirty="0"/>
              <a:t>C</a:t>
            </a:r>
            <a:r>
              <a:rPr lang="zh-CN" altLang="en-US" sz="2400" b="1" dirty="0"/>
              <a:t>、蝈蝈的食物比较缺乏，所以吃它的同伴。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r>
              <a:rPr lang="en-US" altLang="zh-CN" sz="2400" b="1" dirty="0"/>
              <a:t>D</a:t>
            </a:r>
            <a:r>
              <a:rPr lang="zh-CN" altLang="en-US" sz="2400" b="1" dirty="0"/>
              <a:t>、蝈蝈捕杀姊妹、吞吃丈夫的残暴行径。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r>
              <a:rPr lang="en-US" altLang="zh-CN" sz="2400" b="1" dirty="0"/>
              <a:t>2</a:t>
            </a:r>
            <a:r>
              <a:rPr lang="zh-CN" altLang="en-US" sz="2400" b="1" dirty="0"/>
              <a:t>、在第</a:t>
            </a:r>
            <a:r>
              <a:rPr lang="en-US" altLang="zh-CN" sz="2400" b="1" dirty="0"/>
              <a:t>11</a:t>
            </a:r>
            <a:r>
              <a:rPr lang="zh-CN" altLang="en-US" sz="2400" b="1" dirty="0"/>
              <a:t>段中找出一个拟人句，并体会运用拟人修辞手法的作用。</a:t>
            </a:r>
            <a:endParaRPr lang="zh-CN" altLang="en-US" sz="24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2400" b="1" dirty="0"/>
              <a:t>    拟人句</a:t>
            </a:r>
            <a:r>
              <a:rPr lang="en-US" altLang="zh-CN" sz="2400" b="1" dirty="0"/>
              <a:t>: </a:t>
            </a:r>
            <a:r>
              <a:rPr lang="zh-CN" altLang="en-US" sz="2400" b="1" dirty="0"/>
              <a:t>（                                                                             ）</a:t>
            </a:r>
            <a:endParaRPr lang="zh-CN" altLang="en-US" sz="24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2400" b="1" dirty="0"/>
              <a:t>    作用：（                                                                            ）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endParaRPr lang="zh-CN" altLang="en-US" sz="2400" b="1" dirty="0"/>
          </a:p>
          <a:p>
            <a:pPr>
              <a:lnSpc>
                <a:spcPct val="80000"/>
              </a:lnSpc>
            </a:pPr>
            <a:r>
              <a:rPr lang="en-US" altLang="zh-CN" sz="2400" b="1" dirty="0"/>
              <a:t>3</a:t>
            </a:r>
            <a:r>
              <a:rPr lang="zh-CN" altLang="en-US" sz="2400" b="1" dirty="0"/>
              <a:t>、第</a:t>
            </a:r>
            <a:r>
              <a:rPr lang="en-US" altLang="zh-CN" sz="2400" b="1" dirty="0"/>
              <a:t>10</a:t>
            </a:r>
            <a:r>
              <a:rPr lang="zh-CN" altLang="en-US" sz="2400" b="1" dirty="0"/>
              <a:t>段中运用作比较的说明方法，通过（                    ）和（                         ）的比较，说明（                               ）</a:t>
            </a:r>
            <a:endParaRPr lang="zh-CN" altLang="en-US" sz="24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2800" b="1" dirty="0"/>
              <a:t>                                  </a:t>
            </a:r>
            <a:endParaRPr lang="zh-CN" altLang="en-US" sz="2800" b="1" dirty="0"/>
          </a:p>
        </p:txBody>
      </p:sp>
      <p:sp>
        <p:nvSpPr>
          <p:cNvPr id="292868" name="Text Box 4"/>
          <p:cNvSpPr txBox="1">
            <a:spLocks noChangeArrowheads="1"/>
          </p:cNvSpPr>
          <p:nvPr/>
        </p:nvSpPr>
        <p:spPr bwMode="auto">
          <a:xfrm>
            <a:off x="1331913" y="1592263"/>
            <a:ext cx="6492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chemeClr val="hlink"/>
                </a:solidFill>
              </a:rPr>
              <a:t>B</a:t>
            </a:r>
            <a:endParaRPr lang="en-US" altLang="zh-CN" b="1">
              <a:solidFill>
                <a:schemeClr val="hlink"/>
              </a:solidFill>
            </a:endParaRPr>
          </a:p>
        </p:txBody>
      </p:sp>
      <p:sp>
        <p:nvSpPr>
          <p:cNvPr id="292869" name="Text Box 5"/>
          <p:cNvSpPr txBox="1">
            <a:spLocks noChangeArrowheads="1"/>
          </p:cNvSpPr>
          <p:nvPr/>
        </p:nvSpPr>
        <p:spPr bwMode="auto">
          <a:xfrm>
            <a:off x="2195513" y="4005263"/>
            <a:ext cx="63007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292870" name="Text Box 6"/>
          <p:cNvSpPr txBox="1">
            <a:spLocks noChangeArrowheads="1"/>
          </p:cNvSpPr>
          <p:nvPr/>
        </p:nvSpPr>
        <p:spPr bwMode="auto">
          <a:xfrm>
            <a:off x="2124075" y="4005263"/>
            <a:ext cx="6588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chemeClr val="hlink"/>
                </a:solidFill>
              </a:rPr>
              <a:t>蝈蝈是彼此十分和睦地共居在一起的，它们之间从不争吵。</a:t>
            </a:r>
            <a:endParaRPr lang="zh-CN" altLang="en-US" sz="2000" b="1">
              <a:solidFill>
                <a:schemeClr val="hlink"/>
              </a:solidFill>
            </a:endParaRPr>
          </a:p>
        </p:txBody>
      </p:sp>
      <p:sp>
        <p:nvSpPr>
          <p:cNvPr id="292872" name="Text Box 8"/>
          <p:cNvSpPr txBox="1">
            <a:spLocks noChangeArrowheads="1"/>
          </p:cNvSpPr>
          <p:nvPr/>
        </p:nvSpPr>
        <p:spPr bwMode="auto">
          <a:xfrm>
            <a:off x="2016125" y="4400550"/>
            <a:ext cx="6300788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000" b="1">
                <a:solidFill>
                  <a:schemeClr val="hlink"/>
                </a:solidFill>
              </a:rPr>
              <a:t>这句话运用拟人手法，形象地突出了蝈蝈和睦相处的特点，表达了作者对蝈蝈的喜爱之情。 </a:t>
            </a:r>
            <a:endParaRPr lang="zh-CN" altLang="en-US" sz="2000" b="1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endParaRPr lang="en-US" altLang="zh-CN" sz="2000" b="1">
              <a:solidFill>
                <a:schemeClr val="hlink"/>
              </a:solidFill>
            </a:endParaRPr>
          </a:p>
        </p:txBody>
      </p:sp>
      <p:sp>
        <p:nvSpPr>
          <p:cNvPr id="292873" name="Text Box 9"/>
          <p:cNvSpPr txBox="1">
            <a:spLocks noChangeArrowheads="1"/>
          </p:cNvSpPr>
          <p:nvPr/>
        </p:nvSpPr>
        <p:spPr bwMode="auto">
          <a:xfrm>
            <a:off x="6732588" y="4797425"/>
            <a:ext cx="162083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hlink"/>
                </a:solidFill>
              </a:rPr>
              <a:t>螳螂捕杀姊妹、吞吃丈夫的残暴行径</a:t>
            </a:r>
            <a:endParaRPr lang="zh-CN" altLang="en-US" b="1">
              <a:solidFill>
                <a:schemeClr val="hlink"/>
              </a:solidFill>
            </a:endParaRPr>
          </a:p>
        </p:txBody>
      </p:sp>
      <p:sp>
        <p:nvSpPr>
          <p:cNvPr id="292874" name="Text Box 10"/>
          <p:cNvSpPr txBox="1">
            <a:spLocks noChangeArrowheads="1"/>
          </p:cNvSpPr>
          <p:nvPr/>
        </p:nvSpPr>
        <p:spPr bwMode="auto">
          <a:xfrm>
            <a:off x="1547813" y="5624513"/>
            <a:ext cx="1619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hlink"/>
                </a:solidFill>
              </a:rPr>
              <a:t>蝈蝈吞吃同类的现象</a:t>
            </a:r>
            <a:endParaRPr lang="zh-CN" altLang="en-US" b="1">
              <a:solidFill>
                <a:schemeClr val="hlink"/>
              </a:solidFill>
            </a:endParaRPr>
          </a:p>
        </p:txBody>
      </p:sp>
      <p:sp>
        <p:nvSpPr>
          <p:cNvPr id="292875" name="Text Box 11"/>
          <p:cNvSpPr txBox="1">
            <a:spLocks noChangeArrowheads="1"/>
          </p:cNvSpPr>
          <p:nvPr/>
        </p:nvSpPr>
        <p:spPr bwMode="auto">
          <a:xfrm>
            <a:off x="6156325" y="5842000"/>
            <a:ext cx="23034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hlink"/>
                </a:solidFill>
              </a:rPr>
              <a:t>蝈蝈也有贪婪的一面</a:t>
            </a:r>
            <a:endParaRPr lang="zh-CN" altLang="en-US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2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2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2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2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2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2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2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2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2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2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2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2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68" grpId="0"/>
      <p:bldP spid="292870" grpId="0"/>
      <p:bldP spid="292872" grpId="0"/>
      <p:bldP spid="292873" grpId="0"/>
      <p:bldP spid="292874" grpId="0"/>
      <p:bldP spid="29287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www.1ppt.com/powerpoint/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www.1ppt.com/word/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www.1ppt.com/excel/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www.1ppt.com/fanwen/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223" y="127289"/>
            <a:ext cx="7705374" cy="267959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公司、企业的商业演示。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拷贝模板中的内容用于其它幻灯片母版中使用。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用于任何形式的在线付费下载。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3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503238" y="549275"/>
            <a:ext cx="3600450" cy="1044575"/>
          </a:xfrm>
        </p:spPr>
        <p:txBody>
          <a:bodyPr/>
          <a:lstStyle/>
          <a:p>
            <a:r>
              <a:rPr lang="zh-CN" altLang="en-US" sz="5400" dirty="0">
                <a:solidFill>
                  <a:srgbClr val="009999"/>
                </a:solidFill>
                <a:ea typeface="华文行楷" pitchFamily="2" charset="-122"/>
              </a:rPr>
              <a:t>作家介绍</a:t>
            </a:r>
            <a:endParaRPr lang="zh-CN" altLang="en-US" sz="5400" dirty="0">
              <a:solidFill>
                <a:srgbClr val="009999"/>
              </a:solidFill>
              <a:ea typeface="华文行楷" pitchFamily="2" charset="-122"/>
            </a:endParaRPr>
          </a:p>
        </p:txBody>
      </p:sp>
      <p:pic>
        <p:nvPicPr>
          <p:cNvPr id="237576" name="Picture 8" descr="fbe"/>
          <p:cNvPicPr>
            <a:picLocks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844675"/>
            <a:ext cx="2844800" cy="40687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7577" name="Text Box 9"/>
          <p:cNvSpPr txBox="1">
            <a:spLocks noChangeArrowheads="1"/>
          </p:cNvSpPr>
          <p:nvPr/>
        </p:nvSpPr>
        <p:spPr bwMode="auto">
          <a:xfrm>
            <a:off x="3563938" y="1773238"/>
            <a:ext cx="4968875" cy="447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800" b="1" i="1" dirty="0"/>
              <a:t>      </a:t>
            </a:r>
            <a:r>
              <a:rPr lang="zh-CN" altLang="en-US" sz="3200" b="1" i="1" dirty="0">
                <a:solidFill>
                  <a:schemeClr val="tx2"/>
                </a:solidFill>
              </a:rPr>
              <a:t>亨利</a:t>
            </a:r>
            <a:r>
              <a:rPr lang="en-US" altLang="zh-CN" sz="3200" b="1" i="1" dirty="0">
                <a:solidFill>
                  <a:schemeClr val="tx2"/>
                </a:solidFill>
              </a:rPr>
              <a:t>.</a:t>
            </a:r>
            <a:r>
              <a:rPr lang="zh-CN" altLang="en-US" sz="3200" b="1" i="1" dirty="0">
                <a:solidFill>
                  <a:schemeClr val="tx2"/>
                </a:solidFill>
              </a:rPr>
              <a:t>法布尔</a:t>
            </a:r>
            <a:r>
              <a:rPr lang="zh-CN" altLang="en-US" sz="3200" dirty="0">
                <a:solidFill>
                  <a:srgbClr val="000000"/>
                </a:solidFill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</a:rPr>
              <a:t>1823—1915</a:t>
            </a:r>
            <a:r>
              <a:rPr lang="zh-CN" altLang="en-US" sz="3200" dirty="0">
                <a:solidFill>
                  <a:srgbClr val="000000"/>
                </a:solidFill>
              </a:rPr>
              <a:t>）</a:t>
            </a:r>
            <a:r>
              <a:rPr lang="zh-CN" altLang="en-US" sz="3200" b="1" dirty="0">
                <a:solidFill>
                  <a:srgbClr val="000000"/>
                </a:solidFill>
              </a:rPr>
              <a:t>法国著名科学家，科普作家。法布尔是第一位在自然环境中研究昆虫的科学家，真实地记录下昆虫的本能与习性，著成了</a:t>
            </a:r>
            <a:r>
              <a:rPr lang="en-US" altLang="zh-CN" sz="3200" b="1" i="1" dirty="0">
                <a:solidFill>
                  <a:schemeClr val="tx2"/>
                </a:solidFill>
              </a:rPr>
              <a:t>《</a:t>
            </a:r>
            <a:r>
              <a:rPr lang="zh-CN" altLang="en-US" sz="3200" b="1" i="1" dirty="0">
                <a:solidFill>
                  <a:schemeClr val="tx2"/>
                </a:solidFill>
              </a:rPr>
              <a:t>昆虫记</a:t>
            </a:r>
            <a:r>
              <a:rPr lang="en-US" altLang="zh-CN" sz="3200" b="1" i="1" dirty="0">
                <a:solidFill>
                  <a:schemeClr val="tx2"/>
                </a:solidFill>
              </a:rPr>
              <a:t>》</a:t>
            </a:r>
            <a:r>
              <a:rPr lang="zh-CN" altLang="en-US" sz="3200" b="1" dirty="0">
                <a:solidFill>
                  <a:srgbClr val="000000"/>
                </a:solidFill>
              </a:rPr>
              <a:t>这部昆虫学巨著。法布尔也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</a:rPr>
              <a:t>被誉为</a:t>
            </a:r>
            <a:r>
              <a:rPr lang="zh-CN" altLang="en-US" sz="3200" b="1" dirty="0">
                <a:solidFill>
                  <a:schemeClr val="hlink"/>
                </a:solidFill>
                <a:latin typeface="宋体" panose="02010600030101010101" pitchFamily="2" charset="-122"/>
              </a:rPr>
              <a:t>“昆虫诗人”。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7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7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1026"/>
          <p:cNvSpPr>
            <a:spLocks noGrp="1" noRot="1" noChangeArrowheads="1"/>
          </p:cNvSpPr>
          <p:nvPr>
            <p:ph type="title"/>
          </p:nvPr>
        </p:nvSpPr>
        <p:spPr>
          <a:xfrm>
            <a:off x="4953000" y="838200"/>
            <a:ext cx="4191000" cy="990600"/>
          </a:xfrm>
        </p:spPr>
        <p:txBody>
          <a:bodyPr/>
          <a:lstStyle/>
          <a:p>
            <a:r>
              <a:rPr lang="zh-CN" altLang="en-US" sz="5400">
                <a:ea typeface="华文行楷" pitchFamily="2" charset="-122"/>
              </a:rPr>
              <a:t>代表作品</a:t>
            </a:r>
            <a:endParaRPr lang="zh-CN" altLang="en-US" sz="5400">
              <a:ea typeface="华文行楷" pitchFamily="2" charset="-122"/>
            </a:endParaRPr>
          </a:p>
        </p:txBody>
      </p:sp>
      <p:sp>
        <p:nvSpPr>
          <p:cNvPr id="264195" name="Rectangle 1027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0"/>
            <a:ext cx="5692775" cy="5076825"/>
          </a:xfrm>
        </p:spPr>
        <p:txBody>
          <a:bodyPr/>
          <a:lstStyle/>
          <a:p>
            <a:pPr font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 dirty="0">
                <a:solidFill>
                  <a:srgbClr val="000000"/>
                </a:solidFill>
              </a:rPr>
              <a:t>1</a:t>
            </a:r>
            <a:r>
              <a:rPr lang="zh-CN" altLang="en-US" sz="3600" dirty="0">
                <a:solidFill>
                  <a:srgbClr val="000000"/>
                </a:solidFill>
              </a:rPr>
              <a:t>、</a:t>
            </a:r>
            <a:r>
              <a:rPr lang="en-US" altLang="zh-CN" sz="3600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600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昆虫记</a:t>
            </a:r>
            <a:r>
              <a:rPr lang="en-US" altLang="zh-CN" sz="3600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600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虽然是一部严谨的科学著作</a:t>
            </a:r>
            <a:r>
              <a:rPr lang="en-US" altLang="zh-CN" sz="3600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,</a:t>
            </a:r>
            <a:r>
              <a:rPr lang="zh-CN" altLang="en-US" sz="3600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但面孔却非常和善</a:t>
            </a:r>
            <a:r>
              <a:rPr lang="en-US" altLang="zh-CN" sz="3600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,</a:t>
            </a:r>
            <a:r>
              <a:rPr lang="zh-CN" altLang="en-US" sz="3600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不故作深刻</a:t>
            </a:r>
            <a:r>
              <a:rPr lang="en-US" altLang="zh-CN" sz="3600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,</a:t>
            </a:r>
            <a:r>
              <a:rPr lang="zh-CN" altLang="en-US" sz="3600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没有学术著作的枯燥和一本正经，反而读来通俗易懂，生动形象。</a:t>
            </a:r>
            <a:endParaRPr lang="zh-CN" altLang="en-US" sz="3600" dirty="0">
              <a:solidFill>
                <a:srgbClr val="000000"/>
              </a:solidFill>
              <a:latin typeface="隶书" pitchFamily="49" charset="-122"/>
              <a:ea typeface="隶书" pitchFamily="49" charset="-122"/>
            </a:endParaRPr>
          </a:p>
          <a:p>
            <a:pPr font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2</a:t>
            </a:r>
            <a:r>
              <a:rPr lang="zh-CN" altLang="en-US" sz="3600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、</a:t>
            </a:r>
            <a:r>
              <a:rPr lang="en-US" altLang="zh-CN" sz="3600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600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昆虫记</a:t>
            </a:r>
            <a:r>
              <a:rPr lang="en-US" altLang="zh-CN" sz="3600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600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共十大册，每册包含若干章，每章详细、深刻地描绘一种或几种昆虫的生活，如蜘蛛、蜜蜂、螳螂、蝎子、蝉、甲虫、蟋蟀等等。</a:t>
            </a:r>
            <a:endParaRPr lang="zh-CN" altLang="en-US" sz="3600" dirty="0">
              <a:solidFill>
                <a:srgbClr val="000000"/>
              </a:solidFill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264197" name="Picture 1029" descr="kcj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1200" y="1752600"/>
            <a:ext cx="2806700" cy="419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64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31800" y="657225"/>
            <a:ext cx="5580063" cy="792163"/>
          </a:xfrm>
        </p:spPr>
        <p:txBody>
          <a:bodyPr/>
          <a:lstStyle/>
          <a:p>
            <a:r>
              <a:rPr lang="zh-CN" altLang="en-US" sz="5400" dirty="0">
                <a:ea typeface="华文行楷" pitchFamily="2" charset="-122"/>
              </a:rPr>
              <a:t>读一读、写一写</a:t>
            </a:r>
            <a:endParaRPr lang="zh-CN" altLang="en-US" sz="5400" dirty="0">
              <a:ea typeface="华文行楷" pitchFamily="2" charset="-122"/>
            </a:endParaRPr>
          </a:p>
        </p:txBody>
      </p:sp>
      <p:sp>
        <p:nvSpPr>
          <p:cNvPr id="2519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592263"/>
            <a:ext cx="9144000" cy="4767262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sz="3600" dirty="0"/>
              <a:t> </a:t>
            </a:r>
            <a:r>
              <a:rPr lang="en-US" altLang="zh-CN" sz="3600" dirty="0">
                <a:solidFill>
                  <a:schemeClr val="hlink"/>
                </a:solidFill>
              </a:rPr>
              <a:t>(</a:t>
            </a:r>
            <a:r>
              <a:rPr lang="en-US" altLang="zh-CN" sz="3600" dirty="0" err="1">
                <a:solidFill>
                  <a:schemeClr val="hlink"/>
                </a:solidFill>
              </a:rPr>
              <a:t>rǎo</a:t>
            </a:r>
            <a:r>
              <a:rPr lang="en-US" altLang="zh-CN" sz="3600" dirty="0">
                <a:solidFill>
                  <a:schemeClr val="hlink"/>
                </a:solidFill>
              </a:rPr>
              <a:t>)</a:t>
            </a:r>
            <a:r>
              <a:rPr lang="en-US" altLang="zh-CN" sz="3600" dirty="0"/>
              <a:t>   </a:t>
            </a:r>
            <a:r>
              <a:rPr lang="en-US" altLang="zh-CN" sz="2800" b="1" dirty="0">
                <a:solidFill>
                  <a:schemeClr val="hlink"/>
                </a:solidFill>
              </a:rPr>
              <a:t>(</a:t>
            </a:r>
            <a:r>
              <a:rPr lang="en-US" altLang="zh-CN" sz="2800" b="1" dirty="0" err="1">
                <a:solidFill>
                  <a:schemeClr val="hlink"/>
                </a:solidFill>
              </a:rPr>
              <a:t>yīn</a:t>
            </a:r>
            <a:r>
              <a:rPr lang="en-US" altLang="zh-CN" sz="2800" b="1" dirty="0">
                <a:solidFill>
                  <a:schemeClr val="hlink"/>
                </a:solidFill>
              </a:rPr>
              <a:t>  </a:t>
            </a:r>
            <a:r>
              <a:rPr lang="en-US" altLang="zh-CN" sz="2800" b="1" dirty="0" err="1">
                <a:solidFill>
                  <a:schemeClr val="hlink"/>
                </a:solidFill>
              </a:rPr>
              <a:t>yǎ</a:t>
            </a:r>
            <a:r>
              <a:rPr lang="en-US" altLang="zh-CN" sz="2800" b="1" dirty="0">
                <a:solidFill>
                  <a:schemeClr val="hlink"/>
                </a:solidFill>
              </a:rPr>
              <a:t>)</a:t>
            </a:r>
            <a:r>
              <a:rPr lang="en-US" altLang="zh-CN" sz="3600" dirty="0"/>
              <a:t>   </a:t>
            </a:r>
            <a:r>
              <a:rPr lang="en-US" altLang="zh-CN" sz="2800" b="1" dirty="0">
                <a:solidFill>
                  <a:schemeClr val="hlink"/>
                </a:solidFill>
              </a:rPr>
              <a:t>(</a:t>
            </a:r>
            <a:r>
              <a:rPr lang="en-US" altLang="zh-CN" sz="2800" b="1" dirty="0" err="1">
                <a:solidFill>
                  <a:schemeClr val="hlink"/>
                </a:solidFill>
              </a:rPr>
              <a:t>háo</a:t>
            </a:r>
            <a:r>
              <a:rPr lang="en-US" altLang="zh-CN" sz="2800" b="1" dirty="0">
                <a:solidFill>
                  <a:schemeClr val="hlink"/>
                </a:solidFill>
              </a:rPr>
              <a:t> )   (</a:t>
            </a:r>
            <a:r>
              <a:rPr lang="en-US" altLang="zh-CN" sz="2800" b="1" dirty="0" err="1">
                <a:solidFill>
                  <a:schemeClr val="hlink"/>
                </a:solidFill>
              </a:rPr>
              <a:t>shòu</a:t>
            </a:r>
            <a:r>
              <a:rPr lang="en-US" altLang="zh-CN" sz="2800" b="1" dirty="0">
                <a:solidFill>
                  <a:schemeClr val="hlink"/>
                </a:solidFill>
              </a:rPr>
              <a:t>)       (</a:t>
            </a:r>
            <a:r>
              <a:rPr lang="en-US" altLang="zh-CN" sz="2800" b="1" dirty="0" err="1">
                <a:solidFill>
                  <a:schemeClr val="hlink"/>
                </a:solidFill>
              </a:rPr>
              <a:t>xiāo</a:t>
            </a:r>
            <a:r>
              <a:rPr lang="en-US" altLang="zh-CN" sz="2800" b="1" dirty="0">
                <a:solidFill>
                  <a:schemeClr val="hlink"/>
                </a:solidFill>
              </a:rPr>
              <a:t>) </a:t>
            </a:r>
            <a:r>
              <a:rPr lang="zh-CN" altLang="en-US" sz="2800" b="1" dirty="0">
                <a:solidFill>
                  <a:schemeClr val="hlink"/>
                </a:solidFill>
              </a:rPr>
              <a:t>（</a:t>
            </a:r>
            <a:r>
              <a:rPr lang="en-US" altLang="zh-CN" sz="2800" b="1" dirty="0" err="1">
                <a:solidFill>
                  <a:schemeClr val="hlink"/>
                </a:solidFill>
              </a:rPr>
              <a:t>k</a:t>
            </a:r>
            <a:r>
              <a:rPr lang="en-US" altLang="zh-CN" b="1" dirty="0" err="1">
                <a:solidFill>
                  <a:schemeClr val="hlink"/>
                </a:solidFill>
              </a:rPr>
              <a:t>ù</a:t>
            </a:r>
            <a:r>
              <a:rPr lang="en-US" altLang="zh-CN" b="1" dirty="0">
                <a:solidFill>
                  <a:schemeClr val="hlink"/>
                </a:solidFill>
              </a:rPr>
              <a:t>)</a:t>
            </a:r>
            <a:endParaRPr lang="en-US" altLang="zh-CN" sz="3600" dirty="0">
              <a:solidFill>
                <a:schemeClr val="hlink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4400" b="1" dirty="0">
                <a:solidFill>
                  <a:schemeClr val="hlink"/>
                </a:solidFill>
              </a:rPr>
              <a:t>扰</a:t>
            </a:r>
            <a:r>
              <a:rPr lang="zh-CN" altLang="en-US" sz="4400" b="1" dirty="0">
                <a:solidFill>
                  <a:srgbClr val="000000"/>
                </a:solidFill>
              </a:rPr>
              <a:t>乱  </a:t>
            </a:r>
            <a:r>
              <a:rPr lang="zh-CN" altLang="en-US" sz="4400" b="1" dirty="0">
                <a:solidFill>
                  <a:schemeClr val="hlink"/>
                </a:solidFill>
              </a:rPr>
              <a:t>喑哑</a:t>
            </a:r>
            <a:r>
              <a:rPr lang="zh-CN" altLang="en-US" sz="4400" b="1" dirty="0">
                <a:solidFill>
                  <a:srgbClr val="000000"/>
                </a:solidFill>
              </a:rPr>
              <a:t>   哀</a:t>
            </a:r>
            <a:r>
              <a:rPr lang="zh-CN" altLang="en-US" sz="4400" b="1" dirty="0">
                <a:solidFill>
                  <a:schemeClr val="hlink"/>
                </a:solidFill>
              </a:rPr>
              <a:t>号   狩</a:t>
            </a:r>
            <a:r>
              <a:rPr lang="zh-CN" altLang="en-US" sz="4400" b="1" dirty="0">
                <a:solidFill>
                  <a:srgbClr val="000000"/>
                </a:solidFill>
              </a:rPr>
              <a:t>猎  喧</a:t>
            </a:r>
            <a:r>
              <a:rPr lang="zh-CN" altLang="en-US" sz="4400" b="1" dirty="0">
                <a:solidFill>
                  <a:schemeClr val="hlink"/>
                </a:solidFill>
              </a:rPr>
              <a:t>嚣  酷</a:t>
            </a:r>
            <a:r>
              <a:rPr lang="zh-CN" altLang="en-US" sz="4400" b="1" dirty="0">
                <a:solidFill>
                  <a:srgbClr val="000000"/>
                </a:solidFill>
              </a:rPr>
              <a:t>爱</a:t>
            </a:r>
            <a:endParaRPr lang="zh-CN" altLang="en-US" sz="4400" b="1" dirty="0">
              <a:solidFill>
                <a:srgbClr val="000000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000000"/>
                </a:solidFill>
              </a:rPr>
              <a:t>     </a:t>
            </a:r>
            <a:r>
              <a:rPr lang="en-US" altLang="zh-CN" sz="2800" b="1" dirty="0">
                <a:solidFill>
                  <a:schemeClr val="hlink"/>
                </a:solidFill>
              </a:rPr>
              <a:t>(</a:t>
            </a:r>
            <a:r>
              <a:rPr lang="en-US" altLang="zh-CN" sz="2800" b="1" dirty="0" err="1">
                <a:solidFill>
                  <a:schemeClr val="hlink"/>
                </a:solidFill>
              </a:rPr>
              <a:t>mì</a:t>
            </a:r>
            <a:r>
              <a:rPr lang="en-US" altLang="zh-CN" sz="2800" b="1" dirty="0">
                <a:solidFill>
                  <a:schemeClr val="hlink"/>
                </a:solidFill>
              </a:rPr>
              <a:t>)    (</a:t>
            </a:r>
            <a:r>
              <a:rPr lang="en-US" altLang="zh-CN" sz="2800" b="1" dirty="0" err="1">
                <a:solidFill>
                  <a:schemeClr val="hlink"/>
                </a:solidFill>
              </a:rPr>
              <a:t>cuàn</a:t>
            </a:r>
            <a:r>
              <a:rPr lang="en-US" altLang="zh-CN" sz="2800" b="1" dirty="0">
                <a:solidFill>
                  <a:schemeClr val="hlink"/>
                </a:solidFill>
              </a:rPr>
              <a:t>)    </a:t>
            </a:r>
            <a:r>
              <a:rPr lang="zh-CN" altLang="en-US" sz="2800" b="1" dirty="0">
                <a:solidFill>
                  <a:schemeClr val="hlink"/>
                </a:solidFill>
              </a:rPr>
              <a:t>（</a:t>
            </a:r>
            <a:r>
              <a:rPr lang="en-US" altLang="zh-CN" sz="2800" b="1" dirty="0" err="1">
                <a:solidFill>
                  <a:schemeClr val="hlink"/>
                </a:solidFill>
              </a:rPr>
              <a:t>ch</a:t>
            </a:r>
            <a:r>
              <a:rPr lang="en-US" altLang="zh-CN" sz="2800" b="1" dirty="0" err="1">
                <a:solidFill>
                  <a:schemeClr val="hlink"/>
                </a:solidFill>
                <a:cs typeface="Arial" panose="020B0604020202020204" pitchFamily="34" charset="0"/>
              </a:rPr>
              <a:t>èn</a:t>
            </a:r>
            <a:r>
              <a:rPr lang="en-US" altLang="zh-CN" sz="2800" b="1" dirty="0">
                <a:solidFill>
                  <a:schemeClr val="hlink"/>
                </a:solidFill>
                <a:cs typeface="Arial" panose="020B0604020202020204" pitchFamily="34" charset="0"/>
              </a:rPr>
              <a:t>)</a:t>
            </a:r>
            <a:r>
              <a:rPr lang="en-US" altLang="zh-CN" sz="2800" b="1" dirty="0">
                <a:solidFill>
                  <a:schemeClr val="hlink"/>
                </a:solidFill>
              </a:rPr>
              <a:t>  (</a:t>
            </a:r>
            <a:r>
              <a:rPr lang="en-US" altLang="zh-CN" sz="2800" b="1" dirty="0" err="1">
                <a:solidFill>
                  <a:schemeClr val="hlink"/>
                </a:solidFill>
              </a:rPr>
              <a:t>kù</a:t>
            </a:r>
            <a:r>
              <a:rPr lang="en-US" altLang="zh-CN" sz="2800" b="1" dirty="0">
                <a:solidFill>
                  <a:schemeClr val="hlink"/>
                </a:solidFill>
              </a:rPr>
              <a:t>)          </a:t>
            </a:r>
            <a:r>
              <a:rPr lang="en-US" altLang="zh-CN" b="1" dirty="0">
                <a:solidFill>
                  <a:schemeClr val="hlink"/>
                </a:solidFill>
              </a:rPr>
              <a:t>(</a:t>
            </a:r>
            <a:r>
              <a:rPr lang="en-US" altLang="zh-CN" b="1" dirty="0" err="1">
                <a:solidFill>
                  <a:schemeClr val="hlink"/>
                </a:solidFill>
              </a:rPr>
              <a:t>xī</a:t>
            </a:r>
            <a:r>
              <a:rPr lang="en-US" altLang="zh-CN" b="1" dirty="0">
                <a:solidFill>
                  <a:schemeClr val="hlink"/>
                </a:solidFill>
              </a:rPr>
              <a:t> </a:t>
            </a:r>
            <a:r>
              <a:rPr lang="en-US" altLang="zh-CN" sz="2800" b="1" dirty="0">
                <a:solidFill>
                  <a:schemeClr val="hlink"/>
                </a:solidFill>
              </a:rPr>
              <a:t> </a:t>
            </a:r>
            <a:r>
              <a:rPr lang="en-US" altLang="zh-CN" b="1" dirty="0" err="1">
                <a:solidFill>
                  <a:schemeClr val="hlink"/>
                </a:solidFill>
              </a:rPr>
              <a:t>sū</a:t>
            </a:r>
            <a:r>
              <a:rPr lang="en-US" altLang="zh-CN" b="1" dirty="0">
                <a:solidFill>
                  <a:schemeClr val="hlink"/>
                </a:solidFill>
              </a:rPr>
              <a:t> )</a:t>
            </a:r>
            <a:endParaRPr lang="en-US" altLang="zh-CN" sz="2800" b="1" dirty="0">
              <a:solidFill>
                <a:schemeClr val="hlink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4400" b="1" dirty="0">
                <a:solidFill>
                  <a:srgbClr val="000000"/>
                </a:solidFill>
              </a:rPr>
              <a:t>静</a:t>
            </a:r>
            <a:r>
              <a:rPr lang="zh-CN" altLang="en-US" sz="4400" b="1" dirty="0">
                <a:solidFill>
                  <a:schemeClr val="hlink"/>
                </a:solidFill>
              </a:rPr>
              <a:t>谧</a:t>
            </a:r>
            <a:r>
              <a:rPr lang="zh-CN" altLang="en-US" sz="4400" b="1" dirty="0">
                <a:solidFill>
                  <a:srgbClr val="000000"/>
                </a:solidFill>
              </a:rPr>
              <a:t>  </a:t>
            </a:r>
            <a:r>
              <a:rPr lang="zh-CN" altLang="en-US" sz="4400" b="1" dirty="0">
                <a:solidFill>
                  <a:schemeClr val="hlink"/>
                </a:solidFill>
              </a:rPr>
              <a:t>篡</a:t>
            </a:r>
            <a:r>
              <a:rPr lang="zh-CN" altLang="en-US" sz="4400" b="1" dirty="0">
                <a:solidFill>
                  <a:srgbClr val="000000"/>
                </a:solidFill>
              </a:rPr>
              <a:t>夺   匀</a:t>
            </a:r>
            <a:r>
              <a:rPr lang="zh-CN" altLang="en-US" sz="4400" b="1" dirty="0">
                <a:solidFill>
                  <a:schemeClr val="hlink"/>
                </a:solidFill>
              </a:rPr>
              <a:t>称</a:t>
            </a:r>
            <a:r>
              <a:rPr lang="zh-CN" altLang="en-US" sz="4400" b="1" dirty="0">
                <a:solidFill>
                  <a:srgbClr val="000000"/>
                </a:solidFill>
              </a:rPr>
              <a:t>   </a:t>
            </a:r>
            <a:r>
              <a:rPr lang="zh-CN" altLang="en-US" sz="4400" b="1" dirty="0">
                <a:solidFill>
                  <a:schemeClr val="hlink"/>
                </a:solidFill>
              </a:rPr>
              <a:t>酷</a:t>
            </a:r>
            <a:r>
              <a:rPr lang="zh-CN" altLang="en-US" sz="4400" b="1" dirty="0">
                <a:solidFill>
                  <a:srgbClr val="000000"/>
                </a:solidFill>
              </a:rPr>
              <a:t>爱</a:t>
            </a:r>
            <a:r>
              <a:rPr lang="zh-CN" altLang="en-US" b="1" dirty="0"/>
              <a:t>    </a:t>
            </a:r>
            <a:r>
              <a:rPr lang="zh-CN" altLang="en-US" sz="4400" b="1" dirty="0">
                <a:solidFill>
                  <a:schemeClr val="hlink"/>
                </a:solidFill>
              </a:rPr>
              <a:t>窸窣</a:t>
            </a:r>
            <a:r>
              <a:rPr lang="zh-CN" altLang="en-US" sz="4400" b="1" dirty="0">
                <a:solidFill>
                  <a:srgbClr val="000000"/>
                </a:solidFill>
              </a:rPr>
              <a:t>作响</a:t>
            </a:r>
            <a:endParaRPr lang="zh-CN" altLang="en-US" sz="4400" b="1" dirty="0">
              <a:solidFill>
                <a:schemeClr val="hlink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chemeClr val="hlink"/>
                </a:solidFill>
              </a:rPr>
              <a:t>     </a:t>
            </a:r>
            <a:r>
              <a:rPr lang="en-US" altLang="zh-CN" sz="2800" b="1" dirty="0">
                <a:solidFill>
                  <a:schemeClr val="hlink"/>
                </a:solidFill>
              </a:rPr>
              <a:t>(</a:t>
            </a:r>
            <a:r>
              <a:rPr lang="en-US" altLang="zh-CN" sz="2800" b="1" dirty="0" err="1">
                <a:solidFill>
                  <a:schemeClr val="hlink"/>
                </a:solidFill>
              </a:rPr>
              <a:t>xiāo</a:t>
            </a:r>
            <a:r>
              <a:rPr lang="en-US" altLang="zh-CN" sz="2800" b="1" dirty="0">
                <a:solidFill>
                  <a:schemeClr val="hlink"/>
                </a:solidFill>
              </a:rPr>
              <a:t>)   (</a:t>
            </a:r>
            <a:r>
              <a:rPr lang="en-US" altLang="zh-CN" sz="2800" b="1" dirty="0" err="1">
                <a:solidFill>
                  <a:schemeClr val="hlink"/>
                </a:solidFill>
              </a:rPr>
              <a:t>shǔn</a:t>
            </a:r>
            <a:r>
              <a:rPr lang="en-US" altLang="zh-CN" sz="2800" b="1" dirty="0">
                <a:solidFill>
                  <a:schemeClr val="hlink"/>
                </a:solidFill>
              </a:rPr>
              <a:t>)       (</a:t>
            </a:r>
            <a:r>
              <a:rPr lang="en-US" altLang="zh-CN" sz="2800" b="1" dirty="0" err="1">
                <a:solidFill>
                  <a:schemeClr val="hlink"/>
                </a:solidFill>
              </a:rPr>
              <a:t>fēn</a:t>
            </a:r>
            <a:r>
              <a:rPr lang="en-US" altLang="zh-CN" sz="2800" b="1" dirty="0">
                <a:solidFill>
                  <a:schemeClr val="hlink"/>
                </a:solidFill>
              </a:rPr>
              <a:t>)    (</a:t>
            </a:r>
            <a:r>
              <a:rPr lang="en-US" altLang="zh-CN" sz="2800" b="1" dirty="0" err="1">
                <a:solidFill>
                  <a:schemeClr val="hlink"/>
                </a:solidFill>
              </a:rPr>
              <a:t>jié</a:t>
            </a:r>
            <a:r>
              <a:rPr lang="en-US" altLang="zh-CN" sz="2800" b="1" dirty="0">
                <a:solidFill>
                  <a:schemeClr val="hlink"/>
                </a:solidFill>
              </a:rPr>
              <a:t>  </a:t>
            </a:r>
            <a:r>
              <a:rPr lang="en-US" altLang="zh-CN" sz="2800" b="1" dirty="0" err="1">
                <a:solidFill>
                  <a:schemeClr val="hlink"/>
                </a:solidFill>
              </a:rPr>
              <a:t>l</a:t>
            </a:r>
            <a:r>
              <a:rPr lang="en-US" altLang="zh-CN" sz="2800" b="1" dirty="0" err="1">
                <a:solidFill>
                  <a:schemeClr val="hlink"/>
                </a:solidFill>
                <a:cs typeface="Arial" panose="020B0604020202020204" pitchFamily="34" charset="0"/>
              </a:rPr>
              <a:t>üè</a:t>
            </a:r>
            <a:r>
              <a:rPr lang="en-US" altLang="zh-CN" sz="2800" b="1" dirty="0">
                <a:solidFill>
                  <a:schemeClr val="hlink"/>
                </a:solidFill>
              </a:rPr>
              <a:t>)            </a:t>
            </a:r>
            <a:r>
              <a:rPr lang="zh-CN" altLang="en-US" sz="2800" b="1" dirty="0">
                <a:solidFill>
                  <a:schemeClr val="hlink"/>
                </a:solidFill>
              </a:rPr>
              <a:t>（</a:t>
            </a:r>
            <a:r>
              <a:rPr lang="en-US" altLang="zh-CN" sz="2800" b="1" dirty="0" err="1">
                <a:solidFill>
                  <a:schemeClr val="hlink"/>
                </a:solidFill>
              </a:rPr>
              <a:t>ch</a:t>
            </a:r>
            <a:r>
              <a:rPr lang="en-US" altLang="zh-CN" b="1" dirty="0" err="1">
                <a:solidFill>
                  <a:schemeClr val="hlink"/>
                </a:solidFill>
              </a:rPr>
              <a:t>ó</a:t>
            </a:r>
            <a:r>
              <a:rPr lang="en-US" altLang="zh-CN" sz="2800" b="1" dirty="0" err="1">
                <a:solidFill>
                  <a:schemeClr val="hlink"/>
                </a:solidFill>
              </a:rPr>
              <a:t>u</a:t>
            </a:r>
            <a:r>
              <a:rPr lang="en-US" altLang="zh-CN" sz="2800" b="1" dirty="0">
                <a:solidFill>
                  <a:schemeClr val="hlink"/>
                </a:solidFill>
              </a:rPr>
              <a:t>)</a:t>
            </a:r>
            <a:endParaRPr lang="en-US" altLang="zh-CN" sz="4400" b="1" dirty="0">
              <a:solidFill>
                <a:srgbClr val="000000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4400" b="1" dirty="0">
                <a:solidFill>
                  <a:srgbClr val="000000"/>
                </a:solidFill>
              </a:rPr>
              <a:t>喧</a:t>
            </a:r>
            <a:r>
              <a:rPr lang="zh-CN" altLang="en-US" sz="4400" b="1" dirty="0">
                <a:solidFill>
                  <a:schemeClr val="hlink"/>
                </a:solidFill>
              </a:rPr>
              <a:t>嚣</a:t>
            </a:r>
            <a:r>
              <a:rPr lang="zh-CN" altLang="en-US" b="1" dirty="0"/>
              <a:t>   </a:t>
            </a:r>
            <a:r>
              <a:rPr lang="zh-CN" altLang="en-US" sz="4400" b="1" dirty="0">
                <a:solidFill>
                  <a:schemeClr val="hlink"/>
                </a:solidFill>
              </a:rPr>
              <a:t>吮</a:t>
            </a:r>
            <a:r>
              <a:rPr lang="zh-CN" altLang="en-US" sz="4400" b="1" dirty="0">
                <a:solidFill>
                  <a:srgbClr val="000000"/>
                </a:solidFill>
              </a:rPr>
              <a:t>取</a:t>
            </a:r>
            <a:r>
              <a:rPr lang="zh-CN" altLang="en-US" b="1" dirty="0"/>
              <a:t>    </a:t>
            </a:r>
            <a:r>
              <a:rPr lang="zh-CN" altLang="en-US" sz="4400" b="1" dirty="0">
                <a:solidFill>
                  <a:srgbClr val="000000"/>
                </a:solidFill>
              </a:rPr>
              <a:t>气</a:t>
            </a:r>
            <a:r>
              <a:rPr lang="zh-CN" altLang="en-US" sz="4400" b="1" dirty="0">
                <a:solidFill>
                  <a:schemeClr val="hlink"/>
                </a:solidFill>
              </a:rPr>
              <a:t>氛   劫掠</a:t>
            </a:r>
            <a:r>
              <a:rPr lang="zh-CN" altLang="en-US" b="1" dirty="0"/>
              <a:t>     </a:t>
            </a:r>
            <a:r>
              <a:rPr lang="zh-CN" altLang="en-US" sz="4400" b="1" dirty="0">
                <a:solidFill>
                  <a:srgbClr val="000000"/>
                </a:solidFill>
              </a:rPr>
              <a:t> 更胜一</a:t>
            </a:r>
            <a:r>
              <a:rPr lang="zh-CN" altLang="en-US" sz="4400" b="1" dirty="0">
                <a:solidFill>
                  <a:schemeClr val="hlink"/>
                </a:solidFill>
              </a:rPr>
              <a:t>筹</a:t>
            </a:r>
            <a:endParaRPr lang="zh-CN" altLang="en-US" b="1" dirty="0">
              <a:solidFill>
                <a:schemeClr val="hlink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en-US" altLang="zh-CN" sz="44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1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1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1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1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Text Box 2"/>
          <p:cNvSpPr txBox="1">
            <a:spLocks noChangeArrowheads="1"/>
          </p:cNvSpPr>
          <p:nvPr/>
        </p:nvSpPr>
        <p:spPr bwMode="auto">
          <a:xfrm>
            <a:off x="358775" y="1268413"/>
            <a:ext cx="8382000" cy="521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1.</a:t>
            </a:r>
            <a:r>
              <a:rPr kumimoji="1"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耳朵灵敏的人</a:t>
            </a:r>
            <a:r>
              <a:rPr kumimoji="1"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kumimoji="1"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能听到</a:t>
            </a:r>
            <a:r>
              <a:rPr kumimoji="1" lang="zh-CN" altLang="en-US" sz="3200" b="1" u="sng" dirty="0">
                <a:solidFill>
                  <a:srgbClr val="FF3300"/>
                </a:solidFill>
                <a:latin typeface="Times New Roman" panose="02020603050405020304" pitchFamily="18" charset="0"/>
              </a:rPr>
              <a:t>动物中弱者被强者吃掉</a:t>
            </a:r>
            <a:r>
              <a:rPr kumimoji="1"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处四周的绿叶丛中</a:t>
            </a:r>
            <a:r>
              <a:rPr kumimoji="1"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kumimoji="1"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蝈蝈在窃窃自语。（                  ）</a:t>
            </a:r>
            <a:endParaRPr kumimoji="1" lang="zh-CN" altLang="en-US" sz="32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l">
              <a:spcBef>
                <a:spcPct val="50000"/>
              </a:spcBef>
            </a:pPr>
            <a:r>
              <a:rPr kumimoji="1"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kumimoji="1"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、</a:t>
            </a:r>
            <a:r>
              <a:rPr kumimoji="1" lang="zh-CN" altLang="en-US" sz="3200" b="1" dirty="0">
                <a:solidFill>
                  <a:srgbClr val="FF0000"/>
                </a:solidFill>
              </a:rPr>
              <a:t>异常有力而又高又大的东西</a:t>
            </a:r>
            <a:r>
              <a:rPr kumimoji="1"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常常成了绿色蝈蝈进攻的目标。（                   ）</a:t>
            </a:r>
            <a:endParaRPr kumimoji="1" lang="zh-CN" altLang="en-US" sz="32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l">
              <a:spcBef>
                <a:spcPct val="50000"/>
              </a:spcBef>
            </a:pPr>
            <a:r>
              <a:rPr kumimoji="1"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kumimoji="1"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、蝉则</a:t>
            </a:r>
            <a:r>
              <a:rPr kumimoji="1" lang="zh-CN" altLang="en-US" sz="3200" b="1" u="sng" dirty="0">
                <a:solidFill>
                  <a:srgbClr val="FF3300"/>
                </a:solidFill>
                <a:latin typeface="Times New Roman" panose="02020603050405020304" pitchFamily="18" charset="0"/>
              </a:rPr>
              <a:t>惊慌、害怕得不知如何是好</a:t>
            </a:r>
            <a:r>
              <a:rPr kumimoji="1"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地飞起逃窜。（                     ）</a:t>
            </a:r>
            <a:endParaRPr kumimoji="1" lang="zh-CN" altLang="en-US" sz="32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l">
              <a:spcBef>
                <a:spcPct val="50000"/>
              </a:spcBef>
            </a:pPr>
            <a:r>
              <a:rPr kumimoji="1"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4</a:t>
            </a:r>
            <a:r>
              <a:rPr kumimoji="1"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、它们对这道菜吃得</a:t>
            </a:r>
            <a:r>
              <a:rPr kumimoji="1" lang="zh-CN" altLang="en-US" sz="3200" b="1" u="sng" dirty="0">
                <a:solidFill>
                  <a:srgbClr val="FF3300"/>
                </a:solidFill>
                <a:latin typeface="Times New Roman" panose="02020603050405020304" pitchFamily="18" charset="0"/>
              </a:rPr>
              <a:t>特别有兴趣</a:t>
            </a:r>
            <a:r>
              <a:rPr kumimoji="1"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。（                    ）</a:t>
            </a:r>
            <a:endParaRPr kumimoji="1" lang="zh-CN" altLang="en-US" sz="32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3411" name="Text Box 3"/>
          <p:cNvSpPr txBox="1">
            <a:spLocks noChangeArrowheads="1"/>
          </p:cNvSpPr>
          <p:nvPr/>
        </p:nvSpPr>
        <p:spPr bwMode="auto">
          <a:xfrm>
            <a:off x="755650" y="441325"/>
            <a:ext cx="79200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zh-CN" altLang="en-US" sz="4000" dirty="0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>请将横线处的文字表述替换成成语</a:t>
            </a:r>
            <a:endParaRPr kumimoji="1" lang="zh-CN" altLang="en-US" sz="4000" dirty="0">
              <a:solidFill>
                <a:schemeClr val="tx2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273412" name="Text Box 4"/>
          <p:cNvSpPr txBox="1">
            <a:spLocks noChangeArrowheads="1"/>
          </p:cNvSpPr>
          <p:nvPr/>
        </p:nvSpPr>
        <p:spPr bwMode="auto">
          <a:xfrm>
            <a:off x="1066800" y="4800600"/>
            <a:ext cx="388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273413" name="Text Box 5"/>
          <p:cNvSpPr txBox="1">
            <a:spLocks noChangeArrowheads="1"/>
          </p:cNvSpPr>
          <p:nvPr/>
        </p:nvSpPr>
        <p:spPr bwMode="auto">
          <a:xfrm>
            <a:off x="863600" y="2276475"/>
            <a:ext cx="243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弱肉强食</a:t>
            </a:r>
            <a:endParaRPr kumimoji="1" lang="zh-CN" altLang="en-US" sz="32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3414" name="Text Box 6"/>
          <p:cNvSpPr txBox="1">
            <a:spLocks noChangeArrowheads="1"/>
          </p:cNvSpPr>
          <p:nvPr/>
        </p:nvSpPr>
        <p:spPr bwMode="auto">
          <a:xfrm>
            <a:off x="4176713" y="3500438"/>
            <a:ext cx="2895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zh-CN" altLang="en-US" sz="3200" b="1">
                <a:solidFill>
                  <a:srgbClr val="FF3300"/>
                </a:solidFill>
                <a:latin typeface="Times New Roman" panose="02020603050405020304" pitchFamily="18" charset="0"/>
              </a:rPr>
              <a:t>庞然大物</a:t>
            </a:r>
            <a:endParaRPr kumimoji="1" lang="zh-CN" altLang="en-US" sz="32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3415" name="Text Box 7"/>
          <p:cNvSpPr txBox="1">
            <a:spLocks noChangeArrowheads="1"/>
          </p:cNvSpPr>
          <p:nvPr/>
        </p:nvSpPr>
        <p:spPr bwMode="auto">
          <a:xfrm>
            <a:off x="1584325" y="4689475"/>
            <a:ext cx="23574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zh-CN" altLang="en-US" sz="3200" b="1">
                <a:solidFill>
                  <a:srgbClr val="FF3300"/>
                </a:solidFill>
                <a:latin typeface="Times New Roman" panose="02020603050405020304" pitchFamily="18" charset="0"/>
              </a:rPr>
              <a:t>惊慌失措</a:t>
            </a:r>
            <a:endParaRPr kumimoji="1" lang="zh-CN" altLang="en-US" sz="32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3416" name="Text Box 8"/>
          <p:cNvSpPr txBox="1">
            <a:spLocks noChangeArrowheads="1"/>
          </p:cNvSpPr>
          <p:nvPr/>
        </p:nvSpPr>
        <p:spPr bwMode="auto">
          <a:xfrm>
            <a:off x="971550" y="5876925"/>
            <a:ext cx="243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zh-CN" altLang="en-US" sz="3200" b="1">
                <a:solidFill>
                  <a:srgbClr val="FF3300"/>
                </a:solidFill>
                <a:latin typeface="Times New Roman" panose="02020603050405020304" pitchFamily="18" charset="0"/>
              </a:rPr>
              <a:t>津津有味</a:t>
            </a:r>
            <a:endParaRPr kumimoji="1" lang="zh-CN" altLang="en-US" sz="32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3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73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34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734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734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734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0" grpId="0" autoUpdateAnimBg="0"/>
      <p:bldP spid="273411" grpId="0" autoUpdateAnimBg="0"/>
      <p:bldP spid="273413" grpId="0" autoUpdateAnimBg="0"/>
      <p:bldP spid="273414" grpId="0" autoUpdateAnimBg="0"/>
      <p:bldP spid="273415" grpId="0" autoUpdateAnimBg="0"/>
      <p:bldP spid="27341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4" name="Text Box 4"/>
          <p:cNvSpPr txBox="1">
            <a:spLocks noChangeArrowheads="1"/>
          </p:cNvSpPr>
          <p:nvPr>
            <p:ph type="body" idx="1"/>
          </p:nvPr>
        </p:nvSpPr>
        <p:spPr>
          <a:xfrm>
            <a:off x="0" y="980728"/>
            <a:ext cx="9144000" cy="4464496"/>
          </a:xfrm>
          <a:noFill/>
        </p:spPr>
        <p:txBody>
          <a:bodyPr/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4400" b="1" dirty="0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>   </a:t>
            </a:r>
            <a:r>
              <a:rPr kumimoji="1" lang="zh-CN" altLang="en-US" sz="4400" b="1" dirty="0" smtClean="0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>一</a:t>
            </a:r>
            <a:r>
              <a:rPr kumimoji="1" lang="zh-CN" altLang="en-US" sz="4400" b="1" dirty="0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>、整体感知</a:t>
            </a:r>
            <a:r>
              <a:rPr kumimoji="1" lang="zh-CN" altLang="en-US" sz="4400" b="1" dirty="0" smtClean="0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>：</a:t>
            </a:r>
            <a:endParaRPr kumimoji="1" lang="en-US" altLang="zh-CN" sz="4400" b="1" dirty="0" smtClean="0">
              <a:solidFill>
                <a:schemeClr val="tx2"/>
              </a:solidFill>
              <a:latin typeface="华文行楷" pitchFamily="2" charset="-122"/>
              <a:ea typeface="华文行楷" pitchFamily="2" charset="-122"/>
            </a:endParaRP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4400" b="1" dirty="0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> </a:t>
            </a:r>
            <a:r>
              <a:rPr kumimoji="1" lang="en-US" altLang="zh-CN" sz="4400" b="1" dirty="0" smtClean="0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>          </a:t>
            </a:r>
            <a:r>
              <a:rPr kumimoji="1" lang="zh-CN" altLang="en-US" sz="5400" b="1" dirty="0" smtClean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绿色</a:t>
            </a:r>
            <a:r>
              <a:rPr kumimoji="1" lang="zh-CN" altLang="en-US" sz="5400" b="1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蝈蝈的外表有哪些特征？绿色蝈蝈有哪些习性</a:t>
            </a:r>
            <a:r>
              <a:rPr kumimoji="1" lang="en-US" altLang="zh-CN" sz="5400" b="1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?</a:t>
            </a:r>
            <a:r>
              <a:rPr kumimoji="1" lang="zh-CN" altLang="en-US" sz="5400" b="1" dirty="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作者主要写了蝈蝈哪个方面的习性？</a:t>
            </a:r>
            <a:endParaRPr kumimoji="1" lang="zh-CN" altLang="en-US" sz="5400" b="1" dirty="0">
              <a:solidFill>
                <a:srgbClr val="000000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Text Box 2"/>
          <p:cNvSpPr txBox="1">
            <a:spLocks noChangeArrowheads="1"/>
          </p:cNvSpPr>
          <p:nvPr/>
        </p:nvSpPr>
        <p:spPr bwMode="auto">
          <a:xfrm>
            <a:off x="0" y="4937125"/>
            <a:ext cx="91440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000" dirty="0">
                <a:solidFill>
                  <a:srgbClr val="000000"/>
                </a:solidFill>
                <a:ea typeface="华文行楷" pitchFamily="2" charset="-122"/>
              </a:rPr>
              <a:t>特征：这种昆虫非常漂亮，浑身嫩绿，</a:t>
            </a:r>
            <a:endParaRPr lang="zh-CN" altLang="en-US" sz="4000" dirty="0">
              <a:solidFill>
                <a:srgbClr val="000000"/>
              </a:solidFill>
              <a:ea typeface="华文行楷" pitchFamily="2" charset="-122"/>
            </a:endParaRPr>
          </a:p>
          <a:p>
            <a:pPr algn="l"/>
            <a:r>
              <a:rPr lang="zh-CN" altLang="en-US" sz="4000" dirty="0">
                <a:solidFill>
                  <a:srgbClr val="000000"/>
                </a:solidFill>
                <a:ea typeface="华文行楷" pitchFamily="2" charset="-122"/>
              </a:rPr>
              <a:t>侧面有两条淡白色的丝带，身材优美，</a:t>
            </a:r>
            <a:endParaRPr lang="zh-CN" altLang="en-US" sz="4000" dirty="0">
              <a:solidFill>
                <a:srgbClr val="000000"/>
              </a:solidFill>
              <a:ea typeface="华文行楷" pitchFamily="2" charset="-122"/>
            </a:endParaRPr>
          </a:p>
          <a:p>
            <a:pPr algn="l"/>
            <a:r>
              <a:rPr lang="zh-CN" altLang="en-US" sz="4000" dirty="0">
                <a:solidFill>
                  <a:srgbClr val="000000"/>
                </a:solidFill>
                <a:ea typeface="华文行楷" pitchFamily="2" charset="-122"/>
              </a:rPr>
              <a:t>苗条匀称，两片大翼轻盈如纱；</a:t>
            </a:r>
            <a:endParaRPr lang="zh-CN" altLang="en-US" sz="4000" dirty="0">
              <a:solidFill>
                <a:srgbClr val="000000"/>
              </a:solidFill>
              <a:ea typeface="华文行楷" pitchFamily="2" charset="-122"/>
            </a:endParaRPr>
          </a:p>
        </p:txBody>
      </p:sp>
      <p:sp>
        <p:nvSpPr>
          <p:cNvPr id="285699" name="AutoShape 3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8382000" y="63246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zh-CN">
              <a:solidFill>
                <a:srgbClr val="FF0000"/>
              </a:solidFill>
            </a:endParaRPr>
          </a:p>
        </p:txBody>
      </p:sp>
      <p:pic>
        <p:nvPicPr>
          <p:cNvPr id="285700" name="Picture 4" descr="6-1"/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013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5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5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69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62" name="Text Box 6"/>
          <p:cNvSpPr txBox="1">
            <a:spLocks noChangeArrowheads="1"/>
          </p:cNvSpPr>
          <p:nvPr/>
        </p:nvSpPr>
        <p:spPr bwMode="auto">
          <a:xfrm>
            <a:off x="863600" y="1773238"/>
            <a:ext cx="6700838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1" lang="en-US" altLang="zh-CN" sz="2800" dirty="0">
                <a:latin typeface="Times New Roman" panose="02020603050405020304" pitchFamily="18" charset="0"/>
              </a:rPr>
              <a:t>       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本文虽然是一篇介绍蝈蝈的说明文，但却对昆虫的形象描写得形象生动，而且还有个人情感的流露。总的来说是体现在使用</a:t>
            </a:r>
            <a:r>
              <a:rPr kumimoji="1" lang="zh-CN" altLang="en-US" sz="2800" b="1" dirty="0">
                <a:solidFill>
                  <a:schemeClr val="hlink"/>
                </a:solidFill>
                <a:latin typeface="Times New Roman" panose="02020603050405020304" pitchFamily="18" charset="0"/>
              </a:rPr>
              <a:t>修辞手法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和运用</a:t>
            </a:r>
            <a:r>
              <a:rPr kumimoji="1" lang="zh-CN" altLang="en-US" sz="2800" b="1" dirty="0">
                <a:solidFill>
                  <a:schemeClr val="hlink"/>
                </a:solidFill>
                <a:latin typeface="Times New Roman" panose="02020603050405020304" pitchFamily="18" charset="0"/>
              </a:rPr>
              <a:t>优美的词语</a:t>
            </a:r>
            <a:r>
              <a:rPr kumimoji="1" lang="zh-CN" altLang="en-US" sz="2800" b="1" dirty="0">
                <a:latin typeface="Times New Roman" panose="02020603050405020304" pitchFamily="18" charset="0"/>
              </a:rPr>
              <a:t>。</a:t>
            </a:r>
            <a:endParaRPr kumimoji="1"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275463" name="Text Box 7"/>
          <p:cNvSpPr txBox="1">
            <a:spLocks noChangeArrowheads="1"/>
          </p:cNvSpPr>
          <p:nvPr/>
        </p:nvSpPr>
        <p:spPr bwMode="auto">
          <a:xfrm>
            <a:off x="990600" y="3657600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kumimoji="1" lang="zh-CN" altLang="zh-CN" sz="24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5475" name="Text Box 19"/>
          <p:cNvSpPr txBox="1">
            <a:spLocks noChangeArrowheads="1"/>
          </p:cNvSpPr>
          <p:nvPr/>
        </p:nvSpPr>
        <p:spPr bwMode="auto">
          <a:xfrm>
            <a:off x="1079500" y="692150"/>
            <a:ext cx="40957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tx2"/>
                </a:solidFill>
                <a:ea typeface="华文行楷" pitchFamily="2" charset="-122"/>
              </a:rPr>
              <a:t>二、品味语言：</a:t>
            </a:r>
            <a:endParaRPr lang="zh-CN" altLang="en-US" sz="4400" b="1" dirty="0">
              <a:solidFill>
                <a:schemeClr val="tx2"/>
              </a:solidFill>
              <a:ea typeface="华文行楷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5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5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75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62" grpId="1"/>
      <p:bldP spid="2754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58775" y="620713"/>
            <a:ext cx="8540750" cy="59769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sz="2400" b="1" dirty="0">
                <a:solidFill>
                  <a:schemeClr val="hlink"/>
                </a:solidFill>
              </a:rPr>
              <a:t>第</a:t>
            </a:r>
            <a:r>
              <a:rPr lang="en-US" altLang="zh-CN" sz="2400" b="1" dirty="0">
                <a:solidFill>
                  <a:schemeClr val="hlink"/>
                </a:solidFill>
              </a:rPr>
              <a:t>3</a:t>
            </a:r>
            <a:r>
              <a:rPr lang="zh-CN" altLang="en-US" sz="2400" b="1" dirty="0">
                <a:solidFill>
                  <a:schemeClr val="hlink"/>
                </a:solidFill>
              </a:rPr>
              <a:t>段</a:t>
            </a:r>
            <a:r>
              <a:rPr lang="zh-CN" altLang="en-US" sz="2400" b="1" dirty="0"/>
              <a:t>：“现在轮到夜晚的艺术家上场了。”</a:t>
            </a:r>
            <a:r>
              <a:rPr lang="en-US" altLang="zh-CN" sz="2400" b="1" dirty="0"/>
              <a:t>——</a:t>
            </a:r>
            <a:r>
              <a:rPr lang="zh-CN" altLang="en-US" sz="2400" b="1" dirty="0"/>
              <a:t>这句话运用       </a:t>
            </a:r>
            <a:r>
              <a:rPr lang="zh-CN" altLang="en-US" sz="2400" b="1" dirty="0">
                <a:solidFill>
                  <a:schemeClr val="hlink"/>
                </a:solidFill>
              </a:rPr>
              <a:t>拟人</a:t>
            </a:r>
            <a:r>
              <a:rPr lang="zh-CN" altLang="en-US" sz="2400" b="1" dirty="0"/>
              <a:t>手法，形象地说明了蝈蝈叫声的悦耳和鸣叫时间的特点。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endParaRPr lang="zh-CN" altLang="en-US" sz="2400" b="1" dirty="0"/>
          </a:p>
          <a:p>
            <a:pPr>
              <a:lnSpc>
                <a:spcPct val="80000"/>
              </a:lnSpc>
            </a:pPr>
            <a:r>
              <a:rPr lang="zh-CN" altLang="en-US" sz="2400" b="1" dirty="0">
                <a:solidFill>
                  <a:schemeClr val="hlink"/>
                </a:solidFill>
              </a:rPr>
              <a:t>第</a:t>
            </a:r>
            <a:r>
              <a:rPr lang="en-US" altLang="zh-CN" sz="2400" b="1" dirty="0">
                <a:solidFill>
                  <a:schemeClr val="hlink"/>
                </a:solidFill>
              </a:rPr>
              <a:t>3</a:t>
            </a:r>
            <a:r>
              <a:rPr lang="zh-CN" altLang="en-US" sz="2400" b="1" dirty="0">
                <a:solidFill>
                  <a:schemeClr val="hlink"/>
                </a:solidFill>
              </a:rPr>
              <a:t>段</a:t>
            </a:r>
            <a:r>
              <a:rPr lang="zh-CN" altLang="en-US" sz="2400" b="1" dirty="0"/>
              <a:t>：“绿色的蝈蝈啊，如果你拉的琴再响亮一点儿，那你就是比蝉更胜一筹的歌手了。”</a:t>
            </a:r>
            <a:r>
              <a:rPr lang="en-US" altLang="zh-CN" sz="2400" b="1" dirty="0"/>
              <a:t>——</a:t>
            </a:r>
            <a:r>
              <a:rPr lang="zh-CN" altLang="en-US" sz="2400" b="1" dirty="0"/>
              <a:t>这句话运用</a:t>
            </a:r>
            <a:r>
              <a:rPr lang="zh-CN" altLang="en-US" sz="2400" b="1" dirty="0">
                <a:solidFill>
                  <a:schemeClr val="hlink"/>
                </a:solidFill>
              </a:rPr>
              <a:t>拟人</a:t>
            </a:r>
            <a:r>
              <a:rPr lang="zh-CN" altLang="en-US" sz="2400" b="1" dirty="0"/>
              <a:t>手法，流露出作者对蝈蝈的喜爱之情。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endParaRPr lang="zh-CN" altLang="en-US" sz="2400" b="1" dirty="0"/>
          </a:p>
          <a:p>
            <a:pPr>
              <a:lnSpc>
                <a:spcPct val="80000"/>
              </a:lnSpc>
            </a:pPr>
            <a:r>
              <a:rPr lang="zh-CN" altLang="en-US" sz="2400" b="1" dirty="0"/>
              <a:t>“窃窃自语”“津津有味”“酷爱甜食”“毫不犹豫地都接受”“妒忌”等词语都运用</a:t>
            </a:r>
            <a:r>
              <a:rPr lang="zh-CN" altLang="en-US" sz="2400" b="1" dirty="0">
                <a:solidFill>
                  <a:schemeClr val="hlink"/>
                </a:solidFill>
              </a:rPr>
              <a:t>拟人</a:t>
            </a:r>
            <a:r>
              <a:rPr lang="zh-CN" altLang="en-US" sz="2400" b="1" dirty="0"/>
              <a:t>。这样写形象生动，亲切自然。</a:t>
            </a:r>
            <a:endParaRPr lang="zh-CN" altLang="en-US" sz="2400" b="1" dirty="0"/>
          </a:p>
          <a:p>
            <a:pPr>
              <a:lnSpc>
                <a:spcPct val="80000"/>
              </a:lnSpc>
            </a:pPr>
            <a:endParaRPr lang="zh-CN" altLang="en-US" sz="2400" b="1" dirty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zh-CN" altLang="en-US" sz="2400" b="1" dirty="0">
                <a:solidFill>
                  <a:schemeClr val="hlink"/>
                </a:solidFill>
              </a:rPr>
              <a:t>第</a:t>
            </a:r>
            <a:r>
              <a:rPr lang="en-US" altLang="zh-CN" sz="2400" b="1" dirty="0">
                <a:solidFill>
                  <a:schemeClr val="hlink"/>
                </a:solidFill>
              </a:rPr>
              <a:t>11</a:t>
            </a:r>
            <a:r>
              <a:rPr lang="zh-CN" altLang="en-US" sz="2400" b="1" dirty="0">
                <a:solidFill>
                  <a:schemeClr val="hlink"/>
                </a:solidFill>
              </a:rPr>
              <a:t>段</a:t>
            </a:r>
            <a:r>
              <a:rPr lang="zh-CN" altLang="en-US" sz="2400" b="1" dirty="0"/>
              <a:t>：“蝈蝈是彼此十分和睦地共居在一起的，它们之间从不争吵。”</a:t>
            </a:r>
            <a:r>
              <a:rPr lang="en-US" altLang="zh-CN" sz="2400" b="1" dirty="0"/>
              <a:t>——</a:t>
            </a:r>
            <a:r>
              <a:rPr lang="zh-CN" altLang="en-US" sz="2400" b="1" dirty="0"/>
              <a:t>这句话运用</a:t>
            </a:r>
            <a:r>
              <a:rPr lang="zh-CN" altLang="en-US" sz="2400" b="1" dirty="0">
                <a:solidFill>
                  <a:schemeClr val="hlink"/>
                </a:solidFill>
              </a:rPr>
              <a:t>拟人</a:t>
            </a:r>
            <a:r>
              <a:rPr lang="zh-CN" altLang="en-US" sz="2400" b="1" dirty="0"/>
              <a:t>手法，形象地突出了蝈蝈和睦相处的特点，表达了作者对蝈蝈的喜爱之情。</a:t>
            </a:r>
            <a:r>
              <a:rPr lang="zh-CN" altLang="en-US" sz="2400" dirty="0"/>
              <a:t> </a:t>
            </a:r>
            <a:endParaRPr lang="zh-CN" altLang="en-US" sz="24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zh-CN" altLang="en-US" sz="2400" dirty="0"/>
          </a:p>
          <a:p>
            <a:pPr>
              <a:lnSpc>
                <a:spcPct val="80000"/>
              </a:lnSpc>
            </a:pPr>
            <a:r>
              <a:rPr lang="zh-CN" altLang="en-US" sz="2400" b="1" dirty="0">
                <a:solidFill>
                  <a:schemeClr val="hlink"/>
                </a:solidFill>
              </a:rPr>
              <a:t>第</a:t>
            </a:r>
            <a:r>
              <a:rPr lang="en-US" altLang="zh-CN" sz="2400" b="1" dirty="0">
                <a:solidFill>
                  <a:schemeClr val="hlink"/>
                </a:solidFill>
              </a:rPr>
              <a:t>11</a:t>
            </a:r>
            <a:r>
              <a:rPr lang="zh-CN" altLang="en-US" sz="2400" b="1" dirty="0">
                <a:solidFill>
                  <a:schemeClr val="hlink"/>
                </a:solidFill>
              </a:rPr>
              <a:t>段</a:t>
            </a:r>
            <a:r>
              <a:rPr lang="zh-CN" altLang="en-US" sz="2400" b="1" dirty="0"/>
              <a:t>：“它用喙尖抓抓脚底，用沾着唾液的爪擦擦脸和眼睛，然后闭着双眼或者躺在沙上消化食物。”运用</a:t>
            </a:r>
            <a:r>
              <a:rPr lang="zh-CN" altLang="en-US" sz="2400" b="1" dirty="0">
                <a:solidFill>
                  <a:schemeClr val="hlink"/>
                </a:solidFill>
              </a:rPr>
              <a:t>拟人</a:t>
            </a:r>
            <a:r>
              <a:rPr lang="zh-CN" altLang="en-US" sz="2400" b="1" dirty="0"/>
              <a:t>手法，使语言生动传神。</a:t>
            </a:r>
            <a:endParaRPr lang="zh-CN" altLang="en-US" sz="2400" dirty="0"/>
          </a:p>
          <a:p>
            <a:pPr>
              <a:lnSpc>
                <a:spcPct val="80000"/>
              </a:lnSpc>
            </a:pPr>
            <a:endParaRPr lang="zh-CN" altLang="en-US" sz="2400" b="1" dirty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endParaRPr lang="zh-CN" altLang="en-US" sz="2400" b="1" dirty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endParaRPr lang="en-US" altLang="zh-CN" sz="2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90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90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90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90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90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90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0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90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古瓶荷花 1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E"/>
      </a:accent4>
      <a:accent5>
        <a:srgbClr val="E2F4FF"/>
      </a:accent5>
      <a:accent6>
        <a:srgbClr val="2D8AE7"/>
      </a:accent6>
      <a:hlink>
        <a:srgbClr val="CC0066"/>
      </a:hlink>
      <a:folHlink>
        <a:srgbClr val="7D7DA9"/>
      </a:folHlink>
    </a:clrScheme>
    <a:fontScheme name="古瓶荷花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古瓶荷花 1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E"/>
        </a:accent4>
        <a:accent5>
          <a:srgbClr val="E2F4FF"/>
        </a:accent5>
        <a:accent6>
          <a:srgbClr val="2D8AE7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2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6FAF5"/>
        </a:accent3>
        <a:accent4>
          <a:srgbClr val="006765"/>
        </a:accent4>
        <a:accent5>
          <a:srgbClr val="F1F5F0"/>
        </a:accent5>
        <a:accent6>
          <a:srgbClr val="E78A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3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C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4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A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5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F"/>
        </a:accent3>
        <a:accent4>
          <a:srgbClr val="53537E"/>
        </a:accent4>
        <a:accent5>
          <a:srgbClr val="FFEEEE"/>
        </a:accent5>
        <a:accent6>
          <a:srgbClr val="E78A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6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C"/>
        </a:accent4>
        <a:accent5>
          <a:srgbClr val="E9F7FF"/>
        </a:accent5>
        <a:accent6>
          <a:srgbClr val="E78A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7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EEE"/>
        </a:accent3>
        <a:accent4>
          <a:srgbClr val="0056AE"/>
        </a:accent4>
        <a:accent5>
          <a:srgbClr val="FFFFE2"/>
        </a:accent5>
        <a:accent6>
          <a:srgbClr val="008A8A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8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12121"/>
        </a:accent4>
        <a:accent5>
          <a:srgbClr val="E1E1EB"/>
        </a:accent5>
        <a:accent6>
          <a:srgbClr val="E7B9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CDESIGNK</Template>
  <TotalTime>0</TotalTime>
  <Words>3173</Words>
  <Application>WPS 演示</Application>
  <PresentationFormat>全屏显示(4:3)</PresentationFormat>
  <Paragraphs>136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Times New Roman</vt:lpstr>
      <vt:lpstr>华文新魏</vt:lpstr>
      <vt:lpstr>微软雅黑</vt:lpstr>
      <vt:lpstr>华文行楷</vt:lpstr>
      <vt:lpstr>隶书</vt:lpstr>
      <vt:lpstr>Arial</vt:lpstr>
      <vt:lpstr>Arial Unicode MS</vt:lpstr>
      <vt:lpstr>第一PPT模板网-WWW.1PPT.COM</vt:lpstr>
      <vt:lpstr>第一PPT模板网-WWW.1PPT.COM </vt:lpstr>
      <vt:lpstr>PowerPoint 演示文稿</vt:lpstr>
      <vt:lpstr>作家介绍</vt:lpstr>
      <vt:lpstr>代表作品</vt:lpstr>
      <vt:lpstr>读一读、写一写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体会词语的准确性</vt:lpstr>
      <vt:lpstr>品味语言的方法：</vt:lpstr>
      <vt:lpstr>三、本文的写作特点：</vt:lpstr>
      <vt:lpstr>四、课堂练习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admin</cp:lastModifiedBy>
  <cp:revision>94</cp:revision>
  <cp:lastPrinted>2113-01-01T00:00:00Z</cp:lastPrinted>
  <dcterms:created xsi:type="dcterms:W3CDTF">2113-01-01T00:00:00Z</dcterms:created>
  <dcterms:modified xsi:type="dcterms:W3CDTF">2018-06-05T08:29:58Z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LCID">
    <vt:i4>2052</vt:i4>
  </property>
  <property fmtid="{D5CDD505-2E9C-101B-9397-08002B2CF9AE}" pid="4" name="KSOProductBuildVer">
    <vt:lpwstr>2052-10.1.0.7400</vt:lpwstr>
  </property>
</Properties>
</file>