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58" r:id="rId5"/>
    <p:sldId id="257" r:id="rId7"/>
    <p:sldId id="259" r:id="rId8"/>
    <p:sldId id="261" r:id="rId9"/>
    <p:sldId id="260" r:id="rId10"/>
    <p:sldId id="262" r:id="rId11"/>
    <p:sldId id="263" r:id="rId12"/>
    <p:sldId id="264" r:id="rId13"/>
    <p:sldId id="266" r:id="rId14"/>
    <p:sldId id="269" r:id="rId15"/>
    <p:sldId id="265" r:id="rId16"/>
    <p:sldId id="267" r:id="rId17"/>
    <p:sldId id="268" r:id="rId18"/>
    <p:sldId id="270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9EEB28F-014D-4371-ACCD-B9B2C890F2B6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A957125-707E-40B0-A304-FE524D4B2D0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80D6A7A-F7AE-49B2-8C34-C22034241F26}" type="slidenum">
              <a:rPr lang="zh-CN" altLang="en-US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957125-707E-40B0-A304-FE524D4B2D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0D7BF1-1038-4DF7-9EF4-4322852BADD6}" type="slidenum">
              <a:rPr lang="zh-CN" altLang="en-US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pPr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5F87E3-DC80-406D-8295-5106548ED1D0}" type="slidenum">
              <a:rPr lang="zh-CN" altLang="en-US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>
            <a:normAutofit/>
          </a:bodyPr>
          <a:lstStyle>
            <a:lvl1pPr marL="0" marR="45720" indent="0" algn="r"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58E35-CB91-4E5C-AF96-9794A71F4C1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36B8C-E324-4FA9-9C0A-B60A346FA925}" type="slidenum">
              <a:rPr lang="zh-CN" altLang="en-US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5524-0E65-4DBD-B208-84B272EA52A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AC847-7540-475B-BF27-D751D598953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F1111-4BA5-4F69-9E07-DA8D3B2AC65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D2224-6206-487F-B5F4-6E900E2955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A3373-5FEE-43E1-80B2-D631C95B5C1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788C8-3D6B-442D-A55A-FDBC6C90CA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477F8-57F2-4A1B-96B0-F0B076BE3DB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6F2AA-24F0-42B6-A550-CBF57D2BF78D}" type="slidenum">
              <a:rPr lang="zh-CN" altLang="en-US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4313E-E321-4556-A0E4-B7AD0CC17C14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CCAED-890E-4FF6-A99A-080221C0CA2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7F2C0-2332-4EAE-A43E-151AE2287EB6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71F8D-E64B-4B04-A0FB-4D3675B107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tIns="45720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1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D306C-421E-4E0B-AF89-A593FCDCF7CF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7CC57-9F26-416A-8E52-CC242D08A63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390BE-462F-41EF-B276-825FE2CDD175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E0AA-7522-4005-979A-9B9781BEB0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1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520E6-4CEA-4535-90AC-EE972F684DB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8CC43-A591-4A2C-98AE-A52815C408E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直角三角形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任意多边形 6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t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33046-41F3-4FF7-89C1-FE1D9EEB5D47}" type="datetimeFigureOut">
              <a:rPr lang="zh-CN" altLang="en-US"/>
            </a:fld>
            <a:endParaRPr lang="zh-CN" altLang="en-US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8117D-03DC-47DB-BD0A-93B9F0BC1D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29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31302FF-153D-4FD0-BB54-19D586A57613}" type="datetimeFigureOut">
              <a:rPr lang="zh-CN" altLang="en-US"/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260DE42-69B3-45F7-A0FA-56F0BE6B3739}" type="slidenum">
              <a:rPr lang="zh-CN" altLang="en-US"/>
            </a:fld>
            <a:endParaRPr lang="zh-CN" altLang="en-US"/>
          </a:p>
        </p:txBody>
      </p:sp>
      <p:grpSp>
        <p:nvGrpSpPr>
          <p:cNvPr id="1033" name="组合 1"/>
          <p:cNvGrpSpPr/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任意多边形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13" name="任意多边形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b="1" kern="1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黑体" panose="02010609060101010101" pitchFamily="2" charset="-122"/>
          <a:ea typeface="黑体" panose="02010609060101010101" pitchFamily="2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 b="1">
          <a:solidFill>
            <a:schemeClr val="tx2"/>
          </a:solidFill>
          <a:latin typeface="黑体" panose="02010609060101010101" pitchFamily="2" charset="-122"/>
          <a:ea typeface="黑体" panose="0201060906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5000" b="1">
          <a:solidFill>
            <a:schemeClr val="tx2"/>
          </a:solidFill>
          <a:latin typeface="黑体" panose="02010609060101010101" pitchFamily="2" charset="-122"/>
          <a:ea typeface="黑体" panose="0201060906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5000" b="1">
          <a:solidFill>
            <a:schemeClr val="tx2"/>
          </a:solidFill>
          <a:latin typeface="黑体" panose="02010609060101010101" pitchFamily="2" charset="-122"/>
          <a:ea typeface="黑体" panose="0201060906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5000" b="1">
          <a:solidFill>
            <a:schemeClr val="tx2"/>
          </a:solidFill>
          <a:latin typeface="黑体" panose="02010609060101010101" pitchFamily="2" charset="-122"/>
          <a:ea typeface="黑体" panose="0201060906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5000" b="1">
          <a:solidFill>
            <a:schemeClr val="tx2"/>
          </a:solidFill>
          <a:latin typeface="黑体" panose="02010609060101010101" pitchFamily="2" charset="-122"/>
          <a:ea typeface="黑体" panose="0201060906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5000" b="1">
          <a:solidFill>
            <a:schemeClr val="tx2"/>
          </a:solidFill>
          <a:latin typeface="黑体" panose="02010609060101010101" pitchFamily="2" charset="-122"/>
          <a:ea typeface="黑体" panose="0201060906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5000" b="1">
          <a:solidFill>
            <a:schemeClr val="tx2"/>
          </a:solidFill>
          <a:latin typeface="黑体" panose="02010609060101010101" pitchFamily="2" charset="-122"/>
          <a:ea typeface="黑体" panose="0201060906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5000" b="1">
          <a:solidFill>
            <a:schemeClr val="tx2"/>
          </a:solidFill>
          <a:latin typeface="黑体" panose="02010609060101010101" pitchFamily="2" charset="-122"/>
          <a:ea typeface="黑体" panose="02010609060101010101" pitchFamily="2" charset="-122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38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38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405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14.xml"/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0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0" Type="http://schemas.openxmlformats.org/officeDocument/2006/relationships/slideLayout" Target="../slideLayouts/slideLayout13.xml"/><Relationship Id="rId2" Type="http://schemas.openxmlformats.org/officeDocument/2006/relationships/hyperlink" Target="http://www.1ppt.com/hangye/" TargetMode="External"/><Relationship Id="rId19" Type="http://schemas.openxmlformats.org/officeDocument/2006/relationships/image" Target="../media/image9.png"/><Relationship Id="rId18" Type="http://schemas.openxmlformats.org/officeDocument/2006/relationships/image" Target="../media/image8.png"/><Relationship Id="rId17" Type="http://schemas.openxmlformats.org/officeDocument/2006/relationships/image" Target="../media/image7.png"/><Relationship Id="rId16" Type="http://schemas.openxmlformats.org/officeDocument/2006/relationships/hyperlink" Target="http://www.1ppt.cn/" TargetMode="External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56212" y="836712"/>
            <a:ext cx="3744416" cy="1828800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zh-CN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绿色蝈蝈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83936" y="3422432"/>
            <a:ext cx="3109913" cy="689024"/>
          </a:xfrm>
        </p:spPr>
        <p:txBody>
          <a:bodyPr/>
          <a:lstStyle/>
          <a:p>
            <a:pPr marR="0" algn="l"/>
            <a:r>
              <a:rPr lang="zh-CN" altLang="en-US" sz="3600" b="1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（法）法布尔</a:t>
            </a:r>
            <a:endParaRPr lang="zh-CN" altLang="en-US" sz="3600" b="1" dirty="0" smtClean="0">
              <a:effectLst>
                <a:outerShdw blurRad="38100" dist="38100" dir="2700000" algn="tl">
                  <a:srgbClr val="04617B"/>
                </a:outerShdw>
              </a:effectLst>
            </a:endParaRPr>
          </a:p>
        </p:txBody>
      </p:sp>
      <p:pic>
        <p:nvPicPr>
          <p:cNvPr id="1026" name="Picture 2" descr="C:\Documents and Settings\刘勍\Local Settings\Temporary Internet Files\Content.IE5\Q0FMJ9YP\MP900406975[1]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00628" y="928670"/>
            <a:ext cx="3786214" cy="5676549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5" name="矩形 4"/>
          <p:cNvSpPr/>
          <p:nvPr/>
        </p:nvSpPr>
        <p:spPr>
          <a:xfrm>
            <a:off x="2983954" y="5949280"/>
            <a:ext cx="309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说明方法赏析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本文在说明蝈蝈时用了什么说明方法？这些说明方法有什么表达作用？</a:t>
            </a:r>
            <a:endParaRPr lang="en-US" altLang="zh-CN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640080" lvl="1" indent="-247015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zh-CN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作比较</a:t>
            </a:r>
            <a:endParaRPr lang="en-US" altLang="zh-CN" sz="3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640080" lvl="1" indent="-247015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endParaRPr lang="en-US" altLang="zh-CN" sz="3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640080" lvl="1" indent="-247015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zh-CN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打比方</a:t>
            </a:r>
            <a:endParaRPr lang="en-US" altLang="zh-CN" sz="3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640080" lvl="1" indent="-247015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endParaRPr lang="en-US" altLang="zh-CN" sz="3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640080" lvl="1" indent="-247015" fontAlgn="auto">
              <a:spcAft>
                <a:spcPts val="0"/>
              </a:spcAft>
              <a:buFont typeface="Wingdings 2" panose="05020102010507070707"/>
              <a:buChar char=""/>
              <a:defRPr/>
            </a:pPr>
            <a:r>
              <a:rPr lang="zh-CN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举例子</a:t>
            </a:r>
            <a:endParaRPr lang="en-US" altLang="zh-CN" sz="3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endParaRPr lang="zh-CN" altLang="en-US" dirty="0"/>
          </a:p>
        </p:txBody>
      </p:sp>
      <p:pic>
        <p:nvPicPr>
          <p:cNvPr id="14340" name="Picture 2" descr="C:\Documents and Settings\刘勍\Local Settings\Temporary Internet Files\Content.IE5\8GNBH7N0\MC900413596[1].wmf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214688"/>
            <a:ext cx="3967162" cy="344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动作按钮: 前进或下一项 4">
            <a:hlinkClick r:id="rId2" action="ppaction://hlinksldjump" highlightClick="1"/>
          </p:cNvPr>
          <p:cNvSpPr/>
          <p:nvPr/>
        </p:nvSpPr>
        <p:spPr>
          <a:xfrm>
            <a:off x="3000364" y="3071810"/>
            <a:ext cx="1143008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动作按钮: 前进或下一项 5">
            <a:hlinkClick r:id="rId3" action="ppaction://hlinksldjump" highlightClick="1"/>
          </p:cNvPr>
          <p:cNvSpPr/>
          <p:nvPr/>
        </p:nvSpPr>
        <p:spPr>
          <a:xfrm>
            <a:off x="3000364" y="4214818"/>
            <a:ext cx="1143008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动作按钮: 前进或下一项 6">
            <a:hlinkClick r:id="rId4" action="ppaction://hlinksldjump" highlightClick="1"/>
          </p:cNvPr>
          <p:cNvSpPr/>
          <p:nvPr/>
        </p:nvSpPr>
        <p:spPr>
          <a:xfrm>
            <a:off x="3000364" y="5429264"/>
            <a:ext cx="1143008" cy="5000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观察一种昆虫，写篇不少于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200</a:t>
            </a: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字的片段作文。</a:t>
            </a:r>
            <a:endParaRPr lang="zh-CN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026" name="Picture 2" descr="C:\Documents and Settings\刘勍\Local Settings\Temporary Internet Files\Content.IE5\8GNBH7N0\MP900401530[1]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572000" y="3786190"/>
            <a:ext cx="3901440" cy="25999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说明方法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作比较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50" y="2039938"/>
            <a:ext cx="8643938" cy="438943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比如在写蝈蝈的叫声时，拿蝉的叫声来作比较；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写它喜欢吃肉食时，拿螽斯来作比较；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写它追捕蝉时，拿鹰来作比较；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写它同类相食时，拿螳螂来作比较。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这些比较，既突出了蝈蝈的习性，又说明了作者对各种昆虫的习性了如指掌。</a:t>
            </a:r>
            <a:endParaRPr lang="en-US" altLang="zh-CN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动作按钮: 后退或前一项 3">
            <a:hlinkClick r:id="rId1" action="ppaction://hlinksldjump" highlightClick="1"/>
          </p:cNvPr>
          <p:cNvSpPr/>
          <p:nvPr/>
        </p:nvSpPr>
        <p:spPr>
          <a:xfrm>
            <a:off x="7358082" y="5929330"/>
            <a:ext cx="1143008" cy="500066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说明方法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打比方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如“在这喑哑而连续不断的低音中，是不是发出一阵非常尖锐而急促、近乎金属碰撞般的清脆响声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……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”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如“就像鹰在天空中追捕云雀一样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……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”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这样的写法，生动形象地说明绿色蝈蝈的生活习性，使文章更有趣味性。</a:t>
            </a:r>
            <a:endParaRPr lang="zh-CN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动作按钮: 后退或前一项 3">
            <a:hlinkClick r:id="rId1" action="ppaction://hlinksldjump" highlightClick="1"/>
          </p:cNvPr>
          <p:cNvSpPr/>
          <p:nvPr/>
        </p:nvSpPr>
        <p:spPr>
          <a:xfrm>
            <a:off x="7358082" y="5929330"/>
            <a:ext cx="1143008" cy="500066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说明方法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举例子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如“对于金龟子一类的昆虫，它毫不犹豫地都接受，吃得只剩下翅膀、头和爪</a:t>
            </a:r>
            <a:r>
              <a:rPr lang="en-US" altLang="zh-CN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……</a:t>
            </a:r>
            <a:r>
              <a:rPr lang="zh-CN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”</a:t>
            </a: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如“为了变换食物的花样，我还给蝈蝈吃很甜的水果：几片梨子，几颗葡萄，几块西瓜</a:t>
            </a:r>
            <a:r>
              <a:rPr lang="en-US" altLang="zh-CN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……</a:t>
            </a:r>
            <a:r>
              <a:rPr lang="zh-CN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</a:rPr>
              <a:t>”</a:t>
            </a: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这样的写法，更准确地说明了绿色蝈蝈的饮食习性。 </a:t>
            </a:r>
            <a:endParaRPr lang="zh-CN" altLang="en-US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动作按钮: 后退或前一项 3">
            <a:hlinkClick r:id="rId1" action="ppaction://hlinksldjump" highlightClick="1"/>
          </p:cNvPr>
          <p:cNvSpPr/>
          <p:nvPr/>
        </p:nvSpPr>
        <p:spPr>
          <a:xfrm>
            <a:off x="7358082" y="5929330"/>
            <a:ext cx="1143008" cy="500066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www.1ppt.com/powerpoint/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www.1ppt.com/word/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www.1ppt.com/excel/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www.1ppt.com/fanwen/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223" y="127289"/>
            <a:ext cx="7705374" cy="26795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公司、企业的商业演示。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拷贝模板中的内容用于其它幻灯片母版中使用。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用于任何形式的在线付费下载。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mtClean="0"/>
              <a:t>猜一猜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大姐天天逛花园，</a:t>
            </a:r>
            <a:endParaRPr lang="en-US" altLang="zh-CN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二姐做饭香又甜。</a:t>
            </a:r>
            <a:endParaRPr lang="en-US" altLang="zh-CN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三姐织布到天明，</a:t>
            </a:r>
            <a:endParaRPr lang="en-US" altLang="zh-CN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四弟唱歌黑夜天。</a:t>
            </a:r>
            <a:endParaRPr lang="en-US" altLang="zh-CN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endParaRPr lang="en-US" altLang="zh-CN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endParaRPr lang="en-US" altLang="zh-CN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0" y="1987550"/>
            <a:ext cx="13573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蝴蝶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0" y="2643188"/>
            <a:ext cx="13573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蜜蜂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0" y="3286125"/>
            <a:ext cx="13573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蜘蛛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0" y="3929063"/>
            <a:ext cx="13573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蝈蝈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5128" name="Picture 2" descr="C:\Documents and Settings\刘勍\Local Settings\Temporary Internet Files\Content.IE5\XCO28TPK\MC900240437[1].wmf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500563"/>
            <a:ext cx="24161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学习目标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通过阅读了解绿色蝈蝈的形态、习性，并用简洁的语言概述主要内容。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体会文章富有文学笔法、生动活泼的特点及表达效果。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培养热爱动物的情感，学会用生动的语言来描绘小动物。</a:t>
            </a:r>
            <a:endPara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539750" y="719138"/>
            <a:ext cx="7777163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请给</a:t>
            </a:r>
            <a:r>
              <a:rPr lang="zh-CN" alt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蓝色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的字注音：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971550" y="21336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latin typeface="Arial" panose="020B0604020202020204" pitchFamily="34" charset="0"/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71563" y="1285875"/>
            <a:ext cx="10001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喧嚣</a:t>
            </a:r>
            <a:endParaRPr lang="zh-CN" altLang="en-US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154238" y="1277938"/>
            <a:ext cx="2052637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xuān  xiāo</a:t>
            </a:r>
            <a:endParaRPr lang="en-US" altLang="zh-CN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4357688" y="1277938"/>
            <a:ext cx="1917700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劫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掠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4705350" y="1277938"/>
            <a:ext cx="1152525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jié</a:t>
            </a:r>
            <a:endParaRPr lang="en-US" altLang="zh-CN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5357813" y="1277938"/>
            <a:ext cx="2332037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　　　静</a:t>
            </a:r>
            <a:r>
              <a:rPr lang="zh-CN" altLang="en-US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谧</a:t>
            </a:r>
            <a:endParaRPr lang="zh-CN" altLang="en-US" sz="3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7667625" y="1277938"/>
            <a:ext cx="635000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mì</a:t>
            </a:r>
            <a:endParaRPr lang="en-US" altLang="zh-CN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1071563" y="1924050"/>
            <a:ext cx="1100137" cy="8620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酷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爱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2124075" y="1920875"/>
            <a:ext cx="1439863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kù</a:t>
            </a:r>
            <a:endParaRPr lang="en-US" altLang="zh-CN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4" name="Text Box 13"/>
          <p:cNvSpPr txBox="1">
            <a:spLocks noChangeArrowheads="1"/>
          </p:cNvSpPr>
          <p:nvPr/>
        </p:nvSpPr>
        <p:spPr bwMode="auto">
          <a:xfrm>
            <a:off x="2484438" y="24209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latin typeface="Arial" panose="020B0604020202020204" pitchFamily="34" charset="0"/>
            </a:endParaRPr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3357563" y="1928813"/>
            <a:ext cx="1000125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吮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取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6" name="Text Box 15"/>
          <p:cNvSpPr txBox="1">
            <a:spLocks noChangeArrowheads="1"/>
          </p:cNvSpPr>
          <p:nvPr/>
        </p:nvSpPr>
        <p:spPr bwMode="auto">
          <a:xfrm>
            <a:off x="3059113" y="22764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latin typeface="Arial" panose="020B0604020202020204" pitchFamily="34" charset="0"/>
            </a:endParaRP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4387850" y="1920875"/>
            <a:ext cx="1073150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shǔn</a:t>
            </a:r>
            <a:endParaRPr lang="en-US" altLang="zh-CN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9" name="Text Box 17"/>
          <p:cNvSpPr txBox="1">
            <a:spLocks noChangeArrowheads="1"/>
          </p:cNvSpPr>
          <p:nvPr/>
        </p:nvSpPr>
        <p:spPr bwMode="auto">
          <a:xfrm>
            <a:off x="5572125" y="1920875"/>
            <a:ext cx="10636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气</a:t>
            </a:r>
            <a:r>
              <a:rPr lang="zh-CN" altLang="en-US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氛</a:t>
            </a:r>
            <a:endParaRPr lang="zh-CN" altLang="en-US" sz="3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0" name="Text Box 18"/>
          <p:cNvSpPr txBox="1">
            <a:spLocks noChangeArrowheads="1"/>
          </p:cNvSpPr>
          <p:nvPr/>
        </p:nvSpPr>
        <p:spPr bwMode="auto">
          <a:xfrm>
            <a:off x="6715125" y="1920875"/>
            <a:ext cx="754063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fēn</a:t>
            </a:r>
            <a:endParaRPr lang="en-US" altLang="zh-CN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1" name="Text Box 19"/>
          <p:cNvSpPr txBox="1">
            <a:spLocks noChangeArrowheads="1"/>
          </p:cNvSpPr>
          <p:nvPr/>
        </p:nvSpPr>
        <p:spPr bwMode="auto">
          <a:xfrm>
            <a:off x="1042988" y="2500313"/>
            <a:ext cx="1816100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满</a:t>
            </a:r>
            <a:r>
              <a:rPr lang="zh-CN" altLang="en-US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载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而归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2987675" y="2492375"/>
            <a:ext cx="703263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zài</a:t>
            </a:r>
            <a:endParaRPr lang="en-US" altLang="zh-CN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4857750" y="2503488"/>
            <a:ext cx="2016125" cy="854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喑哑</a:t>
            </a:r>
            <a:endParaRPr lang="zh-CN" altLang="en-US" sz="32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5857875" y="2503488"/>
            <a:ext cx="1392238" cy="8620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yīn  yǎ</a:t>
            </a:r>
            <a:endParaRPr lang="en-US" altLang="zh-CN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5" name="Text Box 23"/>
          <p:cNvSpPr txBox="1">
            <a:spLocks noChangeArrowheads="1"/>
          </p:cNvSpPr>
          <p:nvPr/>
        </p:nvSpPr>
        <p:spPr bwMode="auto">
          <a:xfrm>
            <a:off x="611188" y="3143250"/>
            <a:ext cx="4229100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请根据拼音写汉字：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215" name="Text Box 24"/>
          <p:cNvSpPr txBox="1">
            <a:spLocks noChangeArrowheads="1"/>
          </p:cNvSpPr>
          <p:nvPr/>
        </p:nvSpPr>
        <p:spPr bwMode="auto">
          <a:xfrm>
            <a:off x="946150" y="3816350"/>
            <a:ext cx="8054975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dirty="0" err="1">
                <a:solidFill>
                  <a:srgbClr val="000000"/>
                </a:solidFill>
                <a:latin typeface="Arial" panose="020B0604020202020204" pitchFamily="34" charset="0"/>
              </a:rPr>
              <a:t>shòu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猎              </a:t>
            </a:r>
            <a:r>
              <a:rPr lang="en-US" altLang="zh-CN" sz="3200" dirty="0" err="1">
                <a:solidFill>
                  <a:srgbClr val="000000"/>
                </a:solidFill>
                <a:latin typeface="Arial" panose="020B0604020202020204" pitchFamily="34" charset="0"/>
              </a:rPr>
              <a:t>cuàn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夺          </a:t>
            </a:r>
            <a:r>
              <a:rPr lang="en-US" altLang="zh-CN" sz="3200" dirty="0" err="1">
                <a:solidFill>
                  <a:srgbClr val="000000"/>
                </a:solidFill>
                <a:latin typeface="Arial" panose="020B0604020202020204" pitchFamily="34" charset="0"/>
              </a:rPr>
              <a:t>rǎo</a:t>
            </a:r>
            <a:r>
              <a:rPr lang="en-US" altLang="zh-CN" sz="3200" dirty="0">
                <a:solidFill>
                  <a:srgbClr val="000000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乱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更胜一  </a:t>
            </a:r>
            <a:r>
              <a:rPr lang="en-US" altLang="zh-CN" sz="3200" dirty="0" err="1">
                <a:solidFill>
                  <a:srgbClr val="000000"/>
                </a:solidFill>
                <a:latin typeface="Arial" panose="020B0604020202020204" pitchFamily="34" charset="0"/>
              </a:rPr>
              <a:t>chóu</a:t>
            </a:r>
            <a:r>
              <a:rPr lang="en-US" altLang="zh-CN" sz="32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　          </a:t>
            </a:r>
            <a:r>
              <a:rPr lang="en-US" altLang="zh-CN" sz="3200" dirty="0" err="1">
                <a:solidFill>
                  <a:srgbClr val="000000"/>
                </a:solidFill>
                <a:latin typeface="Arial" panose="020B0604020202020204" pitchFamily="34" charset="0"/>
              </a:rPr>
              <a:t>gōu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火 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  <a:r>
              <a:rPr lang="en-US" altLang="zh-CN" sz="3200" dirty="0" err="1">
                <a:solidFill>
                  <a:srgbClr val="000000"/>
                </a:solidFill>
                <a:latin typeface="Arial" panose="020B0604020202020204" pitchFamily="34" charset="0"/>
              </a:rPr>
              <a:t>zhōng</a:t>
            </a:r>
            <a:r>
              <a:rPr lang="en-US" altLang="zh-CN" sz="3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斯                </a:t>
            </a:r>
            <a:r>
              <a:rPr lang="en-US" altLang="zh-CN" sz="3200" dirty="0" err="1">
                <a:solidFill>
                  <a:srgbClr val="000000"/>
                </a:solidFill>
                <a:latin typeface="Arial" panose="020B0604020202020204" pitchFamily="34" charset="0"/>
              </a:rPr>
              <a:t>wōjù</a:t>
            </a:r>
            <a:endParaRPr lang="en-US" altLang="zh-CN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　        </a:t>
            </a:r>
            <a:r>
              <a:rPr lang="en-US" altLang="zh-CN" sz="3200" dirty="0" err="1">
                <a:solidFill>
                  <a:srgbClr val="000000"/>
                </a:solidFill>
                <a:latin typeface="Arial" panose="020B0604020202020204" pitchFamily="34" charset="0"/>
              </a:rPr>
              <a:t>xīsū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作响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4057" name="Text Box 25"/>
          <p:cNvSpPr txBox="1">
            <a:spLocks noChangeArrowheads="1"/>
          </p:cNvSpPr>
          <p:nvPr/>
        </p:nvSpPr>
        <p:spPr bwMode="auto">
          <a:xfrm>
            <a:off x="71438" y="3810000"/>
            <a:ext cx="10001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狩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8" name="Text Box 26"/>
          <p:cNvSpPr txBox="1">
            <a:spLocks noChangeArrowheads="1"/>
          </p:cNvSpPr>
          <p:nvPr/>
        </p:nvSpPr>
        <p:spPr bwMode="auto">
          <a:xfrm>
            <a:off x="3303588" y="3786188"/>
            <a:ext cx="839787" cy="5826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篡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7164388" y="3810000"/>
            <a:ext cx="59055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扰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3286125" y="4286250"/>
            <a:ext cx="655638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筹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4910138" y="4286250"/>
            <a:ext cx="596900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篝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62" name="Text Box 30"/>
          <p:cNvSpPr txBox="1">
            <a:spLocks noChangeArrowheads="1"/>
          </p:cNvSpPr>
          <p:nvPr/>
        </p:nvSpPr>
        <p:spPr bwMode="auto">
          <a:xfrm>
            <a:off x="642938" y="4786313"/>
            <a:ext cx="596900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螽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5500688" y="4797425"/>
            <a:ext cx="10001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莴苣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64" name="Text Box 32"/>
          <p:cNvSpPr txBox="1">
            <a:spLocks noChangeArrowheads="1"/>
          </p:cNvSpPr>
          <p:nvPr/>
        </p:nvSpPr>
        <p:spPr bwMode="auto">
          <a:xfrm>
            <a:off x="1357313" y="5286375"/>
            <a:ext cx="10001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窸窣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4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utoUpdateAnimBg="0"/>
      <p:bldP spid="44040" grpId="0" autoUpdateAnimBg="0"/>
      <p:bldP spid="44042" grpId="0" autoUpdateAnimBg="0"/>
      <p:bldP spid="44044" grpId="0" autoUpdateAnimBg="0"/>
      <p:bldP spid="44048" grpId="0" autoUpdateAnimBg="0"/>
      <p:bldP spid="44050" grpId="0" autoUpdateAnimBg="0"/>
      <p:bldP spid="44052" grpId="0" autoUpdateAnimBg="0"/>
      <p:bldP spid="44054" grpId="0" autoUpdateAnimBg="0"/>
      <p:bldP spid="44057" grpId="0" autoUpdateAnimBg="0"/>
      <p:bldP spid="44058" grpId="0" autoUpdateAnimBg="0"/>
      <p:bldP spid="44059" grpId="0" autoUpdateAnimBg="0"/>
      <p:bldP spid="44060" grpId="0" autoUpdateAnimBg="0"/>
      <p:bldP spid="44061" grpId="0" autoUpdateAnimBg="0"/>
      <p:bldP spid="44062" grpId="0" autoUpdateAnimBg="0"/>
      <p:bldP spid="44063" grpId="0" autoUpdateAnimBg="0"/>
      <p:bldP spid="4406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479925" y="3048000"/>
            <a:ext cx="1841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 sz="4400">
              <a:solidFill>
                <a:schemeClr val="tx2"/>
              </a:solidFill>
            </a:endParaRPr>
          </a:p>
          <a:p>
            <a:endParaRPr lang="en-US" altLang="zh-CN" sz="4400">
              <a:solidFill>
                <a:schemeClr val="tx2"/>
              </a:solidFill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42875" y="900113"/>
            <a:ext cx="8970963" cy="53863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请将划线处的文字表述换成成语：</a:t>
            </a:r>
            <a:endParaRPr lang="en-US" altLang="zh-CN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altLang="zh-CN" sz="32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zh-CN" alt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耳朵灵敏的人，能听到</a:t>
            </a:r>
            <a:r>
              <a:rPr lang="zh-CN" alt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动物中弱者被强者吃掉</a:t>
            </a:r>
            <a:r>
              <a:rPr lang="zh-CN" alt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处四周的绿叶丛中，蝈蝈在窃窃私语。</a:t>
            </a:r>
            <a:endParaRPr lang="zh-CN" altLang="en-US" sz="3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zh-CN" altLang="en-US" sz="3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zh-CN" altLang="en-US" sz="3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zh-CN" alt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蝉则</a:t>
            </a:r>
            <a:r>
              <a:rPr lang="zh-CN" alt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惊慌、害怕得不知如何是好</a:t>
            </a:r>
            <a:r>
              <a:rPr lang="zh-CN" alt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地飞起逃窜。</a:t>
            </a:r>
            <a:endParaRPr lang="zh-CN" altLang="en-US" sz="3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zh-CN" altLang="en-US" sz="3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zh-CN" altLang="en-US" sz="3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zh-CN" alt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它们对这道菜</a:t>
            </a:r>
            <a:r>
              <a:rPr lang="zh-CN" alt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吃得特别有兴趣</a:t>
            </a:r>
            <a:r>
              <a:rPr lang="zh-CN" alt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dirty="0">
              <a:latin typeface="+mn-lt"/>
              <a:ea typeface="宋体" panose="02010600030101010101" pitchFamily="2" charset="-122"/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242468" y="3088725"/>
            <a:ext cx="2474913" cy="646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弱肉强食</a:t>
            </a:r>
            <a:endParaRPr lang="zh-CN" alt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3500438" y="4568825"/>
            <a:ext cx="2459037" cy="646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惊慌失措</a:t>
            </a:r>
            <a:endParaRPr lang="zh-CN" alt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3500438" y="5997575"/>
            <a:ext cx="2254250" cy="646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津津有味</a:t>
            </a:r>
            <a:endParaRPr lang="zh-CN" alt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utoUpdateAnimBg="0"/>
      <p:bldP spid="45061" grpId="0" autoUpdateAnimBg="0"/>
      <p:bldP spid="45062" grpId="0" autoUpdateAnimBg="0"/>
      <p:bldP spid="4506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建立小档案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6370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20044"/>
                <a:gridCol w="1408806"/>
                <a:gridCol w="5900750"/>
              </a:tblGrid>
              <a:tr h="772848"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</a:tr>
              <a:tr h="772848"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/>
                </a:tc>
              </a:tr>
              <a:tr h="772848"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/>
                </a:tc>
              </a:tr>
              <a:tr h="772848">
                <a:tc gridSpan="2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</a:tr>
              <a:tr h="77284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/>
                </a:tc>
              </a:tr>
              <a:tr h="772848">
                <a:tc v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5813" y="2000250"/>
            <a:ext cx="1643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姓   名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813" y="2786063"/>
            <a:ext cx="1643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别   称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813" y="3559175"/>
            <a:ext cx="1643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外   形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813" y="4357688"/>
            <a:ext cx="1643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特   长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313" y="5130800"/>
            <a:ext cx="13573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食物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313" y="5916613"/>
            <a:ext cx="13573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居住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4025" y="5332413"/>
            <a:ext cx="903288" cy="954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其他</a:t>
            </a:r>
            <a:endParaRPr lang="en-US" altLang="zh-CN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习性</a:t>
            </a:r>
            <a:endParaRPr lang="zh-CN" alt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4813" y="2000250"/>
            <a:ext cx="26431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蝈蝈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857500" y="2670175"/>
            <a:ext cx="5786438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歌手、狂热的狩猎者、蝉的屠夫、笼里的囚犯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……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57500" y="3455988"/>
            <a:ext cx="5857875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浑身嫩绿，侧面有两条淡白色的丝带，身材优美，苗条匀称，两片大翼轻盈如纱。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57500" y="4395788"/>
            <a:ext cx="1731963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歌唱、捕蝉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55913" y="5181600"/>
            <a:ext cx="435927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蝉、水果甜食、昆虫、同类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……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863850" y="6000750"/>
            <a:ext cx="235108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和同伴一起共居</a:t>
            </a:r>
            <a:endParaRPr lang="zh-CN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议一议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作者为什么不断变换着对蝈蝈的称呼？这样写有什么表达效果？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pic>
        <p:nvPicPr>
          <p:cNvPr id="1026" name="Picture 2" descr="C:\Documents and Settings\刘勍\Local Settings\Temporary Internet Files\Content.IE5\AO63REH1\MC900289953[1].wm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57818" y="3857628"/>
            <a:ext cx="3493129" cy="256213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5" name="TextBox 4"/>
          <p:cNvSpPr txBox="1"/>
          <p:nvPr/>
        </p:nvSpPr>
        <p:spPr>
          <a:xfrm>
            <a:off x="714375" y="3857625"/>
            <a:ext cx="4357688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这样使行文更生动，描写更形象，给人以深刻的印象。</a:t>
            </a:r>
            <a:endParaRPr lang="zh-CN" altLang="en-US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文段赏析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蝈蝈的外形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“这种昆虫非常漂亮，浑身嫩绿，侧面有两条淡白色的丝带，身材优美，苗条匀称，两片大翼轻盈如纱。”</a:t>
            </a:r>
            <a:endParaRPr lang="en-US" altLang="zh-CN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蝈蝈，昆虫。螽斯的一种。翅短，腹大，雄的前翅基部可摩擦发声。吃植物的嫩叶和花，危害农作物。也有称之为“哥哥”。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——《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辞海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》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“蝈蝈”条目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75" y="2571750"/>
            <a:ext cx="7572375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辞海</a:t>
            </a: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》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中的描写是平实的说明语言，简明，准确，客观。课文中的描写比</a:t>
            </a: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辞海</a:t>
            </a: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》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中的描写更突出了蝈蝈的可爱，又充满了对蝈蝈的喜爱之情。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关于“科学小品”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科学小品也称</a:t>
            </a: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知识小品</a:t>
            </a: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或</a:t>
            </a: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文艺性说明文</a:t>
            </a: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。它用小品文的笔调，即借助某些文学写作手法，将科学内容生动、形象地表达出来。</a:t>
            </a:r>
            <a:endParaRPr lang="en-US" altLang="zh-CN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Char char=""/>
              <a:defRPr/>
            </a:pP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科学小品的主要特点：</a:t>
            </a:r>
            <a:r>
              <a:rPr lang="zh-CN" alt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内容的科学性、文笔的生动性、语言的通俗性。</a:t>
            </a:r>
            <a:endParaRPr lang="zh-CN" alt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模板网-WWW.1PPT.COM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2051</Words>
  <Application>WPS 演示</Application>
  <PresentationFormat>全屏显示(4:3)</PresentationFormat>
  <Paragraphs>209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黑体</vt:lpstr>
      <vt:lpstr>Wingdings 2</vt:lpstr>
      <vt:lpstr>Wingdings 2</vt:lpstr>
      <vt:lpstr>Calibri</vt:lpstr>
      <vt:lpstr>微软雅黑</vt:lpstr>
      <vt:lpstr>华文新魏</vt:lpstr>
      <vt:lpstr>Constantia</vt:lpstr>
      <vt:lpstr>Calibri</vt:lpstr>
      <vt:lpstr>Arial</vt:lpstr>
      <vt:lpstr>Arial Unicode MS</vt:lpstr>
      <vt:lpstr>第一PPT模板网-WWW.1PPT.COM</vt:lpstr>
      <vt:lpstr>第一PPT模板网-WWW.1PPT.COM </vt:lpstr>
      <vt:lpstr>绿色蝈蝈</vt:lpstr>
      <vt:lpstr>猜一猜</vt:lpstr>
      <vt:lpstr>学习目标</vt:lpstr>
      <vt:lpstr>PowerPoint 演示文稿</vt:lpstr>
      <vt:lpstr>PowerPoint 演示文稿</vt:lpstr>
      <vt:lpstr>建立小档案</vt:lpstr>
      <vt:lpstr>议一议</vt:lpstr>
      <vt:lpstr>文段赏析——蝈蝈的外形</vt:lpstr>
      <vt:lpstr>关于“科学小品”</vt:lpstr>
      <vt:lpstr>说明方法赏析</vt:lpstr>
      <vt:lpstr>作业</vt:lpstr>
      <vt:lpstr>说明方法——作比较</vt:lpstr>
      <vt:lpstr>说明方法——打比方</vt:lpstr>
      <vt:lpstr>说明方法——举例子</vt:lpstr>
      <vt:lpstr>PowerPoint 演示文稿</vt:lpstr>
    </vt:vector>
  </TitlesOfParts>
  <Company>Lenovo联想家庭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admin</cp:lastModifiedBy>
  <cp:revision>29</cp:revision>
  <dcterms:created xsi:type="dcterms:W3CDTF">2012-12-18T12:37:00Z</dcterms:created>
  <dcterms:modified xsi:type="dcterms:W3CDTF">2018-06-05T08:29:42Z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