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10"/>
  </p:notesMasterIdLst>
  <p:sldIdLst>
    <p:sldId id="286" r:id="rId5"/>
    <p:sldId id="268" r:id="rId6"/>
    <p:sldId id="287" r:id="rId7"/>
    <p:sldId id="288" r:id="rId8"/>
    <p:sldId id="269" r:id="rId9"/>
    <p:sldId id="270" r:id="rId11"/>
    <p:sldId id="261" r:id="rId12"/>
    <p:sldId id="266" r:id="rId13"/>
    <p:sldId id="284" r:id="rId14"/>
    <p:sldId id="278" r:id="rId15"/>
    <p:sldId id="271" r:id="rId16"/>
    <p:sldId id="279" r:id="rId17"/>
    <p:sldId id="263" r:id="rId18"/>
    <p:sldId id="264" r:id="rId19"/>
    <p:sldId id="265" r:id="rId20"/>
    <p:sldId id="280" r:id="rId21"/>
    <p:sldId id="282" r:id="rId22"/>
    <p:sldId id="281" r:id="rId23"/>
    <p:sldId id="276" r:id="rId24"/>
    <p:sldId id="289" r:id="rId25"/>
    <p:sldId id="290" r:id="rId26"/>
    <p:sldId id="283" r:id="rId27"/>
    <p:sldId id="275" r:id="rId28"/>
    <p:sldId id="272" r:id="rId29"/>
    <p:sldId id="274" r:id="rId30"/>
    <p:sldId id="291" r:id="rId31"/>
    <p:sldId id="292" r:id="rId32"/>
    <p:sldId id="293" r:id="rId33"/>
    <p:sldId id="294" r:id="rId34"/>
    <p:sldId id="295" r:id="rId35"/>
    <p:sldId id="296" r:id="rId36"/>
    <p:sldId id="297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DD9"/>
    <a:srgbClr val="F5F0DF"/>
    <a:srgbClr val="FFFF99"/>
    <a:srgbClr val="FF9900"/>
    <a:srgbClr val="CC6600"/>
    <a:srgbClr val="FFCC00"/>
    <a:srgbClr val="FF00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797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9712E86-1FD9-452D-A66E-CCF5D47063D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3B80983-1E48-4169-B19A-B3787A9E706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4B432A6-22BD-4CDB-9194-440B28001C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105E84E-51B3-4B98-B9E6-B754995B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A6EAB2-49AC-4A74-9FEA-9608E593CF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BB7C012-DE43-490D-A2C2-B19F2DE7C2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E881D-B667-4383-9A78-FBDC4B58926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CDA11-A9F1-44DD-81C0-BF4135FF157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2B125-5D02-4C89-8DB9-0469253C9FF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C9A773-8B50-4C0F-9227-111F245E873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87CD82-34CD-42BB-A73B-314EED182B0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412B17-525D-4C4B-820F-C59971F2BA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1ADD04-B225-4169-A108-48DF75F70D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8A3688-2FD7-4B3C-856D-89778A4F080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4B7FF8-C0E0-44A1-A7F0-21405ACCD2B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E5F138-B7AB-410D-9C5D-2A3DD846E31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ACB7E4-907C-4BF8-8333-63BE3A26FDE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A62CD-D0C2-4EF7-AFFC-BD70BD34D46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C61379-8A08-484A-80DA-877A62F0849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01DDD4-9595-46E2-A764-2AB04B8D6F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FC9002-8861-40E8-A871-576FC06319D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DE1B57-A6E0-4EA1-B915-57662029BA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06D1F2A-3396-4516-924A-92253AEEB45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3DAFF0B-AC03-40FE-B272-27381BCA71B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4AF93DB-6481-4002-AC81-E940619A0E8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79CDDB4-CAF4-402F-928A-A5DB342D2E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83C14D4-4689-4D6B-8F3F-BD09EE765F7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6209C95-EF52-4C39-986B-F856FE968A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96E032C-ED0C-4BB9-B4B9-DC6062D36DA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41621FB-93B8-41FA-B05F-F284301F5A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71E455B-7BDE-4D71-8E7E-90A69B57F95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0001ADC-1238-465B-9A23-032D0452CA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9B092B6-8AFB-47E7-BAFC-DCCAE490513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9D14CF3-8912-49A8-A040-51D9D2D49B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C3F94-C422-45F6-BB31-9C9DB765329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0B7465D-FC10-4AD7-AF48-4F42ECF107D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724EF35-9117-4167-A107-A6B8FF4EC9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7932935-11BF-477E-9853-4A297F4B43D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8AC828A-DB96-46C5-A259-9AFF75F1F3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BE1E01C-82B4-4CDE-A38B-AF4F8134CAE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F093D54-60A8-4CF4-85BF-EA9868CFD17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9826F4-02D3-4353-970E-2D90161EC84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C172781-88FC-4A63-9E10-504DF33C86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D50C1AF-7E46-433E-BDA7-92B771DB1EE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Garamond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701B0D7-B105-4434-93F2-F9685E452C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67587-4ABD-4BF1-97FF-C63C07887FF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34E0-8512-46C4-ACDA-324C7918C8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E3842-6AEF-4293-AC20-8F0E770177C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79388" y="333375"/>
            <a:ext cx="2663825" cy="719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049DD4-A6F0-4C0A-8CA5-9A85B2011F1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0B597-F345-4DEC-A292-9D0D1EE5731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EAE04-2807-44BC-949C-95AA2CAA13F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79388" y="333375"/>
            <a:ext cx="2663825" cy="720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0160AEBA-9FE2-4C54-9196-93D6903E4A5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95288" y="476250"/>
            <a:ext cx="1584325" cy="360363"/>
          </a:xfrm>
          <a:prstGeom prst="rect">
            <a:avLst/>
          </a:prstGeom>
          <a:solidFill>
            <a:srgbClr val="F3E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1CDB28B-2C43-45A0-81E3-0C1A1630C2D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AC47F47-972A-419D-BCE4-3DF4453732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GIF"/><Relationship Id="rId1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GIF"/><Relationship Id="rId1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8" Type="http://schemas.openxmlformats.org/officeDocument/2006/relationships/image" Target="../media/image19.jpeg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27.jpeg"/><Relationship Id="rId15" Type="http://schemas.openxmlformats.org/officeDocument/2006/relationships/image" Target="../media/image26.jpeg"/><Relationship Id="rId14" Type="http://schemas.openxmlformats.org/officeDocument/2006/relationships/image" Target="../media/image25.jpeg"/><Relationship Id="rId13" Type="http://schemas.openxmlformats.org/officeDocument/2006/relationships/image" Target="../media/image24.jpeg"/><Relationship Id="rId12" Type="http://schemas.openxmlformats.org/officeDocument/2006/relationships/image" Target="../media/image23.jpeg"/><Relationship Id="rId11" Type="http://schemas.openxmlformats.org/officeDocument/2006/relationships/image" Target="../media/image22.jpeg"/><Relationship Id="rId10" Type="http://schemas.openxmlformats.org/officeDocument/2006/relationships/image" Target="../media/image21.jpeg"/><Relationship Id="rId1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25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31.png"/><Relationship Id="rId18" Type="http://schemas.openxmlformats.org/officeDocument/2006/relationships/image" Target="../media/image30.png"/><Relationship Id="rId17" Type="http://schemas.openxmlformats.org/officeDocument/2006/relationships/image" Target="../media/image29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1547813" y="1628775"/>
            <a:ext cx="5903912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zh-CN" altLang="en-US" sz="9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华文行楷" pitchFamily="2" charset="-122"/>
              </a:rPr>
              <a:t>绿色蝈蝈</a:t>
            </a:r>
            <a:endParaRPr kumimoji="1" lang="zh-CN" altLang="en-US" sz="9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28675" name="Rectangle 12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4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887413" y="495300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/>
              <a:t>鲁教版六年级语文下册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4417061" y="5876925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smtClean="0"/>
              <a:t>   1</a:t>
            </a:r>
            <a:r>
              <a:rPr kumimoji="1" lang="zh-CN" altLang="en-US" sz="3600" smtClean="0"/>
              <a:t>、绿色蝈蝈的外表有哪些特征？</a:t>
            </a:r>
            <a:endParaRPr kumimoji="1" lang="zh-CN" altLang="en-US" sz="360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3600" smtClean="0"/>
              <a:t>   </a:t>
            </a:r>
            <a:r>
              <a:rPr kumimoji="1" lang="en-US" altLang="zh-CN" sz="3600" smtClean="0"/>
              <a:t>2</a:t>
            </a:r>
            <a:r>
              <a:rPr kumimoji="1" lang="zh-CN" altLang="en-US" sz="3600" smtClean="0"/>
              <a:t>、文中介绍了绿色蝈蝈的哪些习性？                                   </a:t>
            </a:r>
            <a:endParaRPr kumimoji="1" lang="zh-CN" altLang="en-US" sz="360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3600" smtClean="0"/>
              <a:t>   </a:t>
            </a:r>
            <a:r>
              <a:rPr kumimoji="1" lang="en-US" altLang="zh-CN" sz="3600" smtClean="0"/>
              <a:t>3</a:t>
            </a:r>
            <a:r>
              <a:rPr kumimoji="1" lang="zh-CN" altLang="en-US" sz="3600" smtClean="0"/>
              <a:t>、主要介绍哪个方面的习性？ </a:t>
            </a:r>
            <a:endParaRPr kumimoji="1" lang="zh-CN" altLang="en-US" sz="360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zh-CN" altLang="en-US" sz="3600" smtClean="0"/>
              <a:t>   </a:t>
            </a:r>
            <a:r>
              <a:rPr kumimoji="1" lang="en-US" altLang="zh-CN" sz="3600" smtClean="0"/>
              <a:t>4</a:t>
            </a:r>
            <a:r>
              <a:rPr kumimoji="1" lang="zh-CN" altLang="en-US" sz="3600" smtClean="0"/>
              <a:t>、作者不断变换对绿色蝈蝈的称呼，找出这些称呼，说说作者在什么情况下用什么称呼，这样写有什么效果</a:t>
            </a:r>
            <a:r>
              <a:rPr kumimoji="1" lang="en-US" altLang="zh-CN" sz="3600" smtClean="0"/>
              <a:t>?</a:t>
            </a:r>
            <a:endParaRPr kumimoji="1" lang="en-US" altLang="zh-CN" sz="3600" smtClean="0"/>
          </a:p>
        </p:txBody>
      </p:sp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2555875" y="115888"/>
            <a:ext cx="3744913" cy="136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normalizeH="1"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540000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感知内容</a:t>
            </a:r>
            <a:endParaRPr lang="zh-CN" altLang="en-US" sz="3600" kern="10" normalizeH="1"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540000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20011204001s"/>
          <p:cNvPicPr>
            <a:picLocks noChangeAspect="1" noChangeArrowheads="1"/>
          </p:cNvPicPr>
          <p:nvPr/>
        </p:nvPicPr>
        <p:blipFill>
          <a:blip r:embed="rId1">
            <a:lum bright="-40000"/>
          </a:blip>
          <a:srcRect/>
          <a:stretch>
            <a:fillRect/>
          </a:stretch>
        </p:blipFill>
        <p:spPr bwMode="auto">
          <a:xfrm>
            <a:off x="395288" y="1341438"/>
            <a:ext cx="6372225" cy="477996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5288" y="620713"/>
            <a:ext cx="8135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folHlink"/>
                </a:solidFill>
                <a:latin typeface="Arial" panose="020B0604020202020204" pitchFamily="34" charset="0"/>
              </a:rPr>
              <a:t>1</a:t>
            </a:r>
            <a:r>
              <a:rPr lang="zh-CN" altLang="en-US" sz="3600" b="1">
                <a:solidFill>
                  <a:schemeClr val="folHlink"/>
                </a:solidFill>
                <a:latin typeface="Arial" panose="020B0604020202020204" pitchFamily="34" charset="0"/>
              </a:rPr>
              <a:t>．绿色蝈蝈外表有哪些特征</a:t>
            </a:r>
            <a:r>
              <a:rPr lang="en-US" altLang="zh-CN" sz="3600" b="1">
                <a:solidFill>
                  <a:schemeClr val="folHlink"/>
                </a:solidFill>
                <a:latin typeface="Arial" panose="020B0604020202020204" pitchFamily="34" charset="0"/>
              </a:rPr>
              <a:t>? </a:t>
            </a:r>
            <a:endParaRPr lang="en-US" altLang="zh-CN" sz="3600" b="1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44463" y="1341438"/>
            <a:ext cx="896461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99FF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>
                <a:solidFill>
                  <a:srgbClr val="99FF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特征</a:t>
            </a:r>
            <a:r>
              <a:rPr lang="en-US" altLang="zh-CN" sz="3600" b="1">
                <a:solidFill>
                  <a:srgbClr val="99FF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——“</a:t>
            </a:r>
            <a:r>
              <a:rPr lang="zh-CN" altLang="en-US" sz="3600" b="1">
                <a:solidFill>
                  <a:srgbClr val="99FF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这种昆虫非常漂亮，浑身嫩绿，侧面有两条淡白色的丝带，身材优美，苗条匀称，两片大翼轻盈如纱。 </a:t>
            </a:r>
            <a:endParaRPr lang="zh-CN" altLang="en-US" sz="3600" b="1">
              <a:solidFill>
                <a:srgbClr val="99FF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39750" y="2297113"/>
            <a:ext cx="843121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800">
                <a:solidFill>
                  <a:srgbClr val="99FF33"/>
                </a:solidFill>
                <a:latin typeface="Times New Roman" panose="02020603050405020304" pitchFamily="18" charset="0"/>
                <a:ea typeface="华文新魏" pitchFamily="2" charset="-122"/>
              </a:rPr>
              <a:t>文中介绍了蝈蝈的叫声和食性。</a:t>
            </a:r>
            <a:endParaRPr kumimoji="1" lang="zh-CN" altLang="en-US" sz="4800">
              <a:solidFill>
                <a:srgbClr val="99FF33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92150" y="5345113"/>
            <a:ext cx="81708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800">
                <a:solidFill>
                  <a:srgbClr val="99FF33"/>
                </a:solidFill>
                <a:latin typeface="Times New Roman" panose="02020603050405020304" pitchFamily="18" charset="0"/>
                <a:ea typeface="华文新魏" pitchFamily="2" charset="-122"/>
              </a:rPr>
              <a:t>主要介绍了蝈蝈的食物习性。</a:t>
            </a:r>
            <a:endParaRPr kumimoji="1" lang="zh-CN" altLang="en-US" sz="4800">
              <a:solidFill>
                <a:srgbClr val="99FF33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539750" y="620713"/>
            <a:ext cx="799941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800">
                <a:latin typeface="隶书" pitchFamily="49" charset="-122"/>
                <a:ea typeface="隶书" pitchFamily="49" charset="-122"/>
              </a:rPr>
              <a:t>2</a:t>
            </a:r>
            <a:r>
              <a:rPr kumimoji="1" lang="zh-CN" altLang="en-US" sz="4800">
                <a:latin typeface="隶书" pitchFamily="49" charset="-122"/>
                <a:ea typeface="隶书" pitchFamily="49" charset="-122"/>
              </a:rPr>
              <a:t>、文中介绍了绿色蝈蝈的哪些习性？</a:t>
            </a:r>
            <a:endParaRPr kumimoji="1" lang="zh-CN" altLang="en-US" sz="480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692150" y="3744913"/>
            <a:ext cx="76549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800">
                <a:latin typeface="隶书" pitchFamily="49" charset="-122"/>
                <a:ea typeface="隶书" pitchFamily="49" charset="-122"/>
              </a:rPr>
              <a:t>3</a:t>
            </a:r>
            <a:r>
              <a:rPr kumimoji="1" lang="zh-CN" altLang="en-US" sz="4800">
                <a:latin typeface="隶书" pitchFamily="49" charset="-122"/>
                <a:ea typeface="隶书" pitchFamily="49" charset="-122"/>
              </a:rPr>
              <a:t>、主要介绍哪个方面的习性？</a:t>
            </a:r>
            <a:endParaRPr kumimoji="1" lang="zh-CN" altLang="en-US" sz="480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 build="p"/>
      <p:bldP spid="34821" grpId="0" autoUpdateAnimBg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7848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latin typeface="Times New Roman" panose="02020603050405020304" pitchFamily="18" charset="0"/>
                <a:ea typeface="华文新魏" pitchFamily="2" charset="-122"/>
              </a:rPr>
              <a:t>      </a:t>
            </a:r>
            <a:r>
              <a:rPr kumimoji="1" lang="zh-CN" altLang="en-US" sz="3200" b="1">
                <a:latin typeface="Times New Roman" panose="02020603050405020304" pitchFamily="18" charset="0"/>
              </a:rPr>
              <a:t>作者不断变换对绿色蝈蝈的称呼，找出这些称呼，说说作者在什么时候用什么称呼，这样写有什么效果。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629150" y="3500438"/>
            <a:ext cx="4514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2" charset="-122"/>
              </a:rPr>
              <a:t>当蝈蝈吃蝉肉时</a:t>
            </a:r>
            <a:endParaRPr kumimoji="1" lang="zh-CN" altLang="en-US" sz="320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95300" y="4727575"/>
            <a:ext cx="81391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latin typeface="宋体" panose="02010600030101010101" pitchFamily="2" charset="-122"/>
              </a:rPr>
              <a:t>  </a:t>
            </a:r>
            <a:r>
              <a:rPr kumimoji="1" lang="zh-CN" altLang="en-US" sz="4000" b="1">
                <a:latin typeface="宋体" panose="02010600030101010101" pitchFamily="2" charset="-122"/>
              </a:rPr>
              <a:t>作者不断变换对绿色蝈蝈的称呼，使行文更生动，描写更形象，给人更深刻的印象</a:t>
            </a:r>
            <a:r>
              <a:rPr kumimoji="1" lang="en-US" altLang="zh-CN" sz="4000" b="1">
                <a:latin typeface="宋体" panose="02010600030101010101" pitchFamily="2" charset="-122"/>
              </a:rPr>
              <a:t>.</a:t>
            </a:r>
            <a:endParaRPr kumimoji="1" lang="en-US" altLang="zh-CN" sz="4000" b="1">
              <a:latin typeface="宋体" panose="02010600030101010101" pitchFamily="2" charset="-122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96888" y="746125"/>
            <a:ext cx="3441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600" b="1">
                <a:ea typeface="隶书" pitchFamily="49" charset="-122"/>
              </a:rPr>
              <a:t>夜晚的艺术家</a:t>
            </a:r>
            <a:endParaRPr kumimoji="1" lang="zh-CN" altLang="en-US" sz="3600" b="1">
              <a:ea typeface="隶书" pitchFamily="49" charset="-122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425450" y="1538288"/>
            <a:ext cx="3441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600" b="1">
                <a:ea typeface="隶书" pitchFamily="49" charset="-122"/>
              </a:rPr>
              <a:t>狂热的狩猎者</a:t>
            </a:r>
            <a:endParaRPr kumimoji="1" lang="zh-CN" altLang="en-US" sz="3600" b="1">
              <a:ea typeface="隶书" pitchFamily="49" charset="-122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425450" y="2443163"/>
            <a:ext cx="3441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ea typeface="隶书" pitchFamily="49" charset="-122"/>
              </a:rPr>
              <a:t>我笼里的囚犯</a:t>
            </a:r>
            <a:endParaRPr kumimoji="1" lang="zh-CN" altLang="en-US" sz="3600" b="1">
              <a:ea typeface="隶书" pitchFamily="49" charset="-122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569913" y="3451225"/>
            <a:ext cx="2374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600" b="1">
                <a:ea typeface="隶书" pitchFamily="49" charset="-122"/>
              </a:rPr>
              <a:t>蝉的屠夫</a:t>
            </a:r>
            <a:endParaRPr kumimoji="1" lang="zh-CN" altLang="en-US" sz="3600" b="1">
              <a:ea typeface="隶书" pitchFamily="49" charset="-122"/>
            </a:endParaRPr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3305175" y="1055688"/>
            <a:ext cx="1008063" cy="269875"/>
          </a:xfrm>
          <a:prstGeom prst="leftArrow">
            <a:avLst>
              <a:gd name="adj1" fmla="val 50000"/>
              <a:gd name="adj2" fmla="val 9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3305175" y="1776413"/>
            <a:ext cx="1008063" cy="269875"/>
          </a:xfrm>
          <a:prstGeom prst="leftArrow">
            <a:avLst>
              <a:gd name="adj1" fmla="val 50000"/>
              <a:gd name="adj2" fmla="val 9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>
            <a:off x="3305175" y="2657475"/>
            <a:ext cx="1008063" cy="269875"/>
          </a:xfrm>
          <a:prstGeom prst="leftArrow">
            <a:avLst>
              <a:gd name="adj1" fmla="val 50000"/>
              <a:gd name="adj2" fmla="val 9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3305175" y="3719513"/>
            <a:ext cx="1008063" cy="269875"/>
          </a:xfrm>
          <a:prstGeom prst="leftArrow">
            <a:avLst>
              <a:gd name="adj1" fmla="val 50000"/>
              <a:gd name="adj2" fmla="val 9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529138" y="835025"/>
            <a:ext cx="4467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ea typeface="黑体" panose="02010609060101010101" pitchFamily="2" charset="-122"/>
              </a:rPr>
              <a:t>当蝈蝈在夜晚鸣叫时</a:t>
            </a:r>
            <a:endParaRPr lang="zh-CN" altLang="en-US" sz="3200" b="1">
              <a:ea typeface="黑体" panose="02010609060101010101" pitchFamily="2" charset="-122"/>
            </a:endParaRP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602163" y="1555750"/>
            <a:ext cx="3676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>
                <a:ea typeface="黑体" panose="02010609060101010101" pitchFamily="2" charset="-122"/>
              </a:rPr>
              <a:t>当蝈蝈捕杀蝉时</a:t>
            </a:r>
            <a:endParaRPr kumimoji="1" lang="zh-CN" altLang="en-US" sz="3200" b="1">
              <a:ea typeface="黑体" panose="02010609060101010101" pitchFamily="2" charset="-122"/>
            </a:endParaRP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4603750" y="2347913"/>
            <a:ext cx="4425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>
                <a:ea typeface="黑体" panose="02010609060101010101" pitchFamily="2" charset="-122"/>
              </a:rPr>
              <a:t>当蝈蝈成为观察和实验的对象时</a:t>
            </a:r>
            <a:endParaRPr kumimoji="1" lang="zh-CN" altLang="en-US" sz="32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/>
      <p:bldP spid="10249" grpId="0"/>
      <p:bldP spid="10250" grpId="0"/>
      <p:bldP spid="10251" grpId="0"/>
      <p:bldP spid="10252" grpId="0"/>
      <p:bldP spid="10253" grpId="0" animBg="1"/>
      <p:bldP spid="10254" grpId="0" animBg="1"/>
      <p:bldP spid="10255" grpId="0" animBg="1"/>
      <p:bldP spid="10256" grpId="0" animBg="1"/>
      <p:bldP spid="10257" grpId="0"/>
      <p:bldP spid="10258" grpId="0"/>
      <p:bldP spid="102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765175"/>
            <a:ext cx="91440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华文新魏" pitchFamily="2" charset="-122"/>
                <a:ea typeface="华文新魏" pitchFamily="2" charset="-122"/>
              </a:rPr>
              <a:t>        </a:t>
            </a:r>
            <a:r>
              <a:rPr kumimoji="1" lang="zh-CN" altLang="en-US" sz="3200" b="1">
                <a:latin typeface="宋体" panose="02010600030101010101" pitchFamily="2" charset="-122"/>
              </a:rPr>
              <a:t>有很多同学对蝈蝈的叫声感兴趣，我们一起来看看作者是怎样写蝈蝈的叫声的？</a:t>
            </a:r>
            <a:endParaRPr kumimoji="1"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66800" y="1981200"/>
            <a:ext cx="3505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窃窃自语</a:t>
            </a:r>
            <a:r>
              <a:rPr kumimoji="1"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kumimoji="1"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372225" y="2060575"/>
            <a:ext cx="1447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400">
                <a:solidFill>
                  <a:srgbClr val="FF33CC"/>
                </a:solidFill>
                <a:latin typeface="华文行楷" pitchFamily="2" charset="-122"/>
                <a:ea typeface="华文行楷" pitchFamily="2" charset="-122"/>
              </a:rPr>
              <a:t>拟人</a:t>
            </a:r>
            <a:r>
              <a:rPr kumimoji="1" lang="zh-CN" altLang="en-US" sz="3600">
                <a:solidFill>
                  <a:srgbClr val="FF33CC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3600">
              <a:solidFill>
                <a:srgbClr val="FF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827088" y="3068638"/>
            <a:ext cx="4811712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像是滑轮的响声；又像是干皱的薄膜隐隐约约的作响</a:t>
            </a:r>
            <a:r>
              <a:rPr kumimoji="1"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kumimoji="1"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516688" y="3716338"/>
            <a:ext cx="1447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400">
                <a:solidFill>
                  <a:srgbClr val="FF33CC"/>
                </a:solidFill>
                <a:latin typeface="华文行楷" pitchFamily="2" charset="-122"/>
                <a:ea typeface="华文行楷" pitchFamily="2" charset="-122"/>
              </a:rPr>
              <a:t>比喻 </a:t>
            </a:r>
            <a:endParaRPr kumimoji="1" lang="zh-CN" altLang="en-US" sz="4400">
              <a:solidFill>
                <a:srgbClr val="FF33CC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55650" y="5091113"/>
            <a:ext cx="4191000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latin typeface="黑体" panose="02010609060101010101" pitchFamily="2" charset="-122"/>
                <a:ea typeface="黑体" panose="02010609060101010101" pitchFamily="2" charset="-122"/>
              </a:rPr>
              <a:t>喑哑 尖锐 </a:t>
            </a:r>
            <a:endParaRPr kumimoji="1" lang="zh-CN" altLang="en-US" sz="4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latin typeface="黑体" panose="02010609060101010101" pitchFamily="2" charset="-122"/>
                <a:ea typeface="黑体" panose="02010609060101010101" pitchFamily="2" charset="-122"/>
              </a:rPr>
              <a:t>急促 清脆</a:t>
            </a:r>
            <a:r>
              <a:rPr kumimoji="1" lang="zh-CN" altLang="en-US" sz="2400">
                <a:latin typeface="Times New Roman" panose="02020603050405020304" pitchFamily="18" charset="0"/>
              </a:rPr>
              <a:t> 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943600" y="5229225"/>
            <a:ext cx="320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400">
                <a:solidFill>
                  <a:srgbClr val="FF33CC"/>
                </a:solidFill>
                <a:latin typeface="华文行楷" pitchFamily="2" charset="-122"/>
                <a:ea typeface="华文行楷" pitchFamily="2" charset="-122"/>
              </a:rPr>
              <a:t>四个形容词</a:t>
            </a:r>
            <a:r>
              <a:rPr kumimoji="1" lang="zh-CN" altLang="en-US" sz="2800">
                <a:latin typeface="华文行楷" pitchFamily="2" charset="-122"/>
                <a:ea typeface="华文行楷" pitchFamily="2" charset="-122"/>
              </a:rPr>
              <a:t> </a:t>
            </a:r>
            <a:endParaRPr kumimoji="1" lang="zh-CN" altLang="en-US" sz="280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274" name="AutoShape 10"/>
          <p:cNvSpPr/>
          <p:nvPr/>
        </p:nvSpPr>
        <p:spPr bwMode="auto">
          <a:xfrm>
            <a:off x="381000" y="2133600"/>
            <a:ext cx="304800" cy="3352800"/>
          </a:xfrm>
          <a:prstGeom prst="leftBrace">
            <a:avLst>
              <a:gd name="adj1" fmla="val 91667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 build="p"/>
      <p:bldP spid="11268" grpId="0" autoUpdateAnimBg="0" build="p"/>
      <p:bldP spid="11269" grpId="0" autoUpdateAnimBg="0" build="p"/>
      <p:bldP spid="11270" grpId="0" autoUpdateAnimBg="0" build="p"/>
      <p:bldP spid="11271" grpId="0" autoUpdateAnimBg="0" build="p"/>
      <p:bldP spid="11272" grpId="0" autoUpdateAnimBg="0" build="p"/>
      <p:bldP spid="11273" grpId="0" autoUpdateAnimBg="0" build="p"/>
      <p:bldP spid="11274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kumimoji="1" lang="zh-CN" altLang="en-US" smtClean="0"/>
              <a:t>讨论回答：</a:t>
            </a:r>
            <a:endParaRPr kumimoji="1" lang="zh-CN" altLang="en-US" smtClean="0"/>
          </a:p>
        </p:txBody>
      </p:sp>
      <p:sp>
        <p:nvSpPr>
          <p:cNvPr id="44035" name="Text Box 4"/>
          <p:cNvSpPr txBox="1"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 smtClean="0"/>
              <a:t>1</a:t>
            </a:r>
            <a:r>
              <a:rPr kumimoji="1" lang="zh-CN" altLang="en-US" sz="3600" b="1" smtClean="0"/>
              <a:t>、作者是用什么方法引出蝈蝈的？</a:t>
            </a:r>
            <a:endParaRPr kumimoji="1" lang="zh-CN" altLang="en-US" sz="3600" b="1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 smtClean="0"/>
              <a:t>2</a:t>
            </a:r>
            <a:r>
              <a:rPr kumimoji="1" lang="zh-CN" altLang="en-US" sz="3600" b="1" smtClean="0"/>
              <a:t>、作者是如何知道蝈蝈喜欢吃什么食物的</a:t>
            </a:r>
            <a:r>
              <a:rPr kumimoji="1" lang="en-US" altLang="zh-CN" sz="3600" b="1" smtClean="0"/>
              <a:t>?                                           </a:t>
            </a:r>
            <a:endParaRPr kumimoji="1" lang="en-US" altLang="zh-CN" sz="3600" b="1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 smtClean="0"/>
              <a:t>3</a:t>
            </a:r>
            <a:r>
              <a:rPr kumimoji="1" lang="zh-CN" altLang="en-US" sz="3600" b="1" smtClean="0"/>
              <a:t>、文中多处运用拟人手法，找出几个例子，说说这样写的好处。</a:t>
            </a:r>
            <a:endParaRPr kumimoji="1" lang="zh-CN" altLang="en-US" sz="3600" b="1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 smtClean="0"/>
              <a:t>4</a:t>
            </a:r>
            <a:r>
              <a:rPr kumimoji="1" lang="zh-CN" altLang="en-US" sz="3600" b="1" smtClean="0"/>
              <a:t>、文中主要使用了哪些说明方法？</a:t>
            </a:r>
            <a:endParaRPr kumimoji="1" lang="zh-CN" altLang="en-US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900113" y="692150"/>
            <a:ext cx="755967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33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作者是用什么方法引出蝈蝈的呢？ 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84213" y="1150938"/>
            <a:ext cx="7920037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FF66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课文第</a:t>
            </a: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段并没有写蝈蝈，是写在别人欢度国庆的日子里，自己还没有忘记去观察昆虫。</a:t>
            </a:r>
            <a:r>
              <a:rPr lang="zh-CN" altLang="en-US" sz="3600" b="1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我独自一人</a:t>
            </a:r>
            <a:r>
              <a:rPr lang="zh-CN" altLang="en-US" sz="3600" b="1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说明作者对他热爱的事业的执著。第</a:t>
            </a: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段写蝉在夜晚不再鸣叫，它要休息了。突然，蝉的一声哀号引出了本文的</a:t>
            </a:r>
            <a:r>
              <a:rPr lang="zh-CN" altLang="en-US" sz="3600" b="1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主人公</a:t>
            </a:r>
            <a:r>
              <a:rPr lang="zh-CN" altLang="en-US" sz="3600" b="1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en-US" altLang="zh-CN" sz="3600" b="1">
                <a:latin typeface="Arial" panose="020B0604020202020204" pitchFamily="34" charset="0"/>
                <a:ea typeface="黑体" panose="02010609060101010101" pitchFamily="2" charset="-122"/>
              </a:rPr>
              <a:t>——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蝈蝈。这是多么富有匠心的写作思路！ </a:t>
            </a:r>
            <a:endParaRPr lang="zh-CN" altLang="en-US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73100" y="476250"/>
            <a:ext cx="7775575" cy="1190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33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作者是如何知道蝈蝈喜欢吃什么食物的呢？ </a:t>
            </a:r>
            <a:endParaRPr lang="zh-CN" altLang="en-US" sz="3600" b="1">
              <a:solidFill>
                <a:srgbClr val="FFFF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900113" y="1773238"/>
            <a:ext cx="7767637" cy="490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FF66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作者是通过</a:t>
            </a:r>
            <a:r>
              <a:rPr lang="zh-CN" altLang="en-US" sz="3600" b="1">
                <a:solidFill>
                  <a:srgbClr val="FF99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实验和观察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知道蝈蝈喜欢吃蝉肚子的。清晨，作者散步时看到的一幕揭开了蝈蝈食物之谜</a:t>
            </a:r>
            <a:r>
              <a:rPr lang="en-US" altLang="zh-CN" sz="3600" b="1">
                <a:latin typeface="Arial" panose="020B0604020202020204" pitchFamily="34" charset="0"/>
                <a:ea typeface="黑体" panose="02010609060101010101" pitchFamily="2" charset="-122"/>
              </a:rPr>
              <a:t>——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捕蝉为食。又通过变换食物的花样，揭开了蝈蝈首先吃蝉肚子的秘密，因为肚子既有肉，又有甜食。这反映了作者严谨的科学态度。 </a:t>
            </a:r>
            <a:endParaRPr lang="zh-CN" altLang="en-US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9750" y="706438"/>
            <a:ext cx="83883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b="1">
                <a:latin typeface="宋体" panose="02010600030101010101" pitchFamily="2" charset="-122"/>
              </a:rPr>
              <a:t>品味语言：</a:t>
            </a:r>
            <a:endParaRPr kumimoji="1" lang="zh-CN" altLang="en-US" sz="4000" b="1">
              <a:latin typeface="宋体" panose="02010600030101010101" pitchFamily="2" charset="-122"/>
            </a:endParaRPr>
          </a:p>
          <a:p>
            <a:pPr eaLnBrk="1" hangingPunct="1"/>
            <a:r>
              <a:rPr kumimoji="1" lang="zh-CN" altLang="en-US" sz="4000" b="1">
                <a:latin typeface="宋体" panose="02010600030101010101" pitchFamily="2" charset="-122"/>
              </a:rPr>
              <a:t>用</a:t>
            </a:r>
            <a:r>
              <a:rPr kumimoji="1" lang="zh-CN" altLang="en-US" sz="4000" b="1" u="sng">
                <a:latin typeface="宋体" panose="02010600030101010101" pitchFamily="2" charset="-122"/>
              </a:rPr>
              <a:t>         </a:t>
            </a:r>
            <a:r>
              <a:rPr kumimoji="1" lang="zh-CN" altLang="en-US" sz="4000" b="1">
                <a:latin typeface="宋体" panose="02010600030101010101" pitchFamily="2" charset="-122"/>
              </a:rPr>
              <a:t>画出文中的拟人句，</a:t>
            </a:r>
            <a:endParaRPr kumimoji="1" lang="zh-CN" altLang="en-US" sz="4000" b="1">
              <a:latin typeface="宋体" panose="02010600030101010101" pitchFamily="2" charset="-122"/>
            </a:endParaRPr>
          </a:p>
          <a:p>
            <a:pPr eaLnBrk="1" hangingPunct="1"/>
            <a:r>
              <a:rPr kumimoji="1" lang="zh-CN" altLang="en-US" sz="4000" b="1">
                <a:latin typeface="宋体" panose="02010600030101010101" pitchFamily="2" charset="-122"/>
              </a:rPr>
              <a:t>说一说这样写有什么好处？</a:t>
            </a:r>
            <a:endParaRPr kumimoji="1"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36588" y="2852738"/>
            <a:ext cx="80391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4000" b="1">
                <a:solidFill>
                  <a:srgbClr val="99FF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拟人化的写法，使文章更加生动形象、亲切自然，更利于表达作者的感情。</a:t>
            </a:r>
            <a:endParaRPr kumimoji="1" lang="zh-CN" altLang="en-US" sz="4000" b="1">
              <a:solidFill>
                <a:srgbClr val="99FF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268413"/>
            <a:ext cx="8229600" cy="316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zh-CN" altLang="en-US" sz="4000" b="1" smtClean="0"/>
              <a:t>蝈蝈，昆虫。螽斯的一种。翅短，腹大，雄的前翅基部可摩擦发声。吃植物的嫩叶和花，危害农作物。也有称之为“哥哥”。       </a:t>
            </a:r>
            <a:endParaRPr lang="zh-CN" altLang="en-US" sz="4000" b="1" smtClean="0"/>
          </a:p>
          <a:p>
            <a:pPr eaLnBrk="1" hangingPunct="1">
              <a:buFontTx/>
              <a:buNone/>
            </a:pPr>
            <a:r>
              <a:rPr lang="zh-CN" altLang="en-US" sz="4000" b="1" smtClean="0"/>
              <a:t>                                  －－</a:t>
            </a:r>
            <a:r>
              <a:rPr lang="en-US" altLang="zh-CN" sz="4000" b="1" smtClean="0"/>
              <a:t>《</a:t>
            </a:r>
            <a:r>
              <a:rPr lang="zh-CN" altLang="en-US" sz="4000" b="1" smtClean="0"/>
              <a:t>辞海</a:t>
            </a:r>
            <a:r>
              <a:rPr lang="en-US" altLang="zh-CN" sz="4000" b="1" smtClean="0"/>
              <a:t>》</a:t>
            </a:r>
            <a:endParaRPr lang="en-US" altLang="zh-CN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755650" y="949325"/>
            <a:ext cx="72009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latin typeface="隶书" pitchFamily="49" charset="-122"/>
                <a:ea typeface="隶书" pitchFamily="49" charset="-122"/>
              </a:rPr>
              <a:t>细读课文，回答：      </a:t>
            </a:r>
            <a:endParaRPr lang="zh-CN" altLang="en-US" sz="4800" b="1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42988" y="2492375"/>
            <a:ext cx="73437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latin typeface="Arial" panose="020B0604020202020204" pitchFamily="34" charset="0"/>
                <a:ea typeface="华文行楷" pitchFamily="2" charset="-122"/>
              </a:rPr>
              <a:t>作者对蝈蝈的介绍是融入了强烈的情感的，试从文中找出例子，并说说理由。</a:t>
            </a:r>
            <a:endParaRPr lang="zh-CN" altLang="en-US" sz="5400" b="1"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4213" y="2276475"/>
            <a:ext cx="777716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3366"/>
                </a:solidFill>
                <a:latin typeface="Arial" panose="020B0604020202020204" pitchFamily="34" charset="0"/>
              </a:rPr>
              <a:t>你最喜欢文中的哪个段落</a:t>
            </a:r>
            <a:r>
              <a:rPr lang="en-US" altLang="zh-CN" sz="4000" b="1">
                <a:solidFill>
                  <a:srgbClr val="003366"/>
                </a:solidFill>
                <a:latin typeface="Arial" panose="020B0604020202020204" pitchFamily="34" charset="0"/>
              </a:rPr>
              <a:t>?</a:t>
            </a:r>
            <a:endParaRPr lang="en-US" altLang="zh-CN" sz="40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altLang="zh-CN" sz="40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4000" b="1">
                <a:solidFill>
                  <a:srgbClr val="003366"/>
                </a:solidFill>
                <a:latin typeface="Arial" panose="020B0604020202020204" pitchFamily="34" charset="0"/>
              </a:rPr>
              <a:t>你最喜欢哪个句子或哪个词语</a:t>
            </a:r>
            <a:r>
              <a:rPr lang="en-US" altLang="zh-CN" sz="4000" b="1">
                <a:solidFill>
                  <a:srgbClr val="003366"/>
                </a:solidFill>
                <a:latin typeface="Arial" panose="020B0604020202020204" pitchFamily="34" charset="0"/>
              </a:rPr>
              <a:t>?</a:t>
            </a:r>
            <a:endParaRPr lang="en-US" altLang="zh-CN" sz="40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altLang="zh-CN" sz="4000" b="1">
              <a:solidFill>
                <a:srgbClr val="003366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4000" b="1">
                <a:solidFill>
                  <a:srgbClr val="003366"/>
                </a:solidFill>
                <a:latin typeface="Arial" panose="020B0604020202020204" pitchFamily="34" charset="0"/>
              </a:rPr>
              <a:t>为什么呢</a:t>
            </a:r>
            <a:r>
              <a:rPr lang="en-US" altLang="zh-CN" sz="4000" b="1">
                <a:solidFill>
                  <a:srgbClr val="003366"/>
                </a:solidFill>
                <a:latin typeface="Arial" panose="020B0604020202020204" pitchFamily="34" charset="0"/>
              </a:rPr>
              <a:t>?</a:t>
            </a:r>
            <a:endParaRPr lang="en-US" altLang="zh-CN" sz="4000" b="1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3203575" y="260350"/>
            <a:ext cx="2438400" cy="1676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研读探究</a:t>
            </a:r>
            <a:endParaRPr lang="zh-CN" altLang="en-US" sz="3600" kern="10">
              <a:ln w="9525">
                <a:rou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611188" y="1412875"/>
            <a:ext cx="8281987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主要运用的是作比较</a:t>
            </a: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en-US" altLang="zh-CN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684213" y="617538"/>
            <a:ext cx="6335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找出文中主要的说明方法</a:t>
            </a: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en-US" altLang="zh-CN" sz="36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635000" y="2133600"/>
            <a:ext cx="8509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写蝈蝈的叫声时，拿蝉的叫声来作比较；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写它喜欢吃肉食时，拿螽斯来作比较；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写它追捕蝉时，拿鹰来作比较；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写它同类相食时，拿螳螂来作比较。</a:t>
            </a:r>
            <a:endParaRPr lang="zh-CN" altLang="en-U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684213" y="4303713"/>
            <a:ext cx="8243887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通过比较，既突出了蝈蝈的习性，又说明了作者对各种昆虫的习性了如指掌。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82625" y="5595938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ea typeface="黑体" panose="02010609060101010101" pitchFamily="2" charset="-122"/>
              </a:rPr>
              <a:t>还运用了打比方、摹状貌等说明方法。</a:t>
            </a:r>
            <a:endParaRPr lang="zh-CN" altLang="en-US" sz="36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19" grpId="0"/>
      <p:bldP spid="38920" grpId="0"/>
      <p:bldP spid="389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68313" y="742950"/>
            <a:ext cx="8280400" cy="4486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33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    《</a:t>
            </a:r>
            <a:r>
              <a:rPr lang="zh-CN" altLang="en-US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辞海</a:t>
            </a:r>
            <a:r>
              <a:rPr lang="en-US" altLang="zh-CN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中有关蝈蝈的条目是这样的：</a:t>
            </a:r>
            <a:endParaRPr lang="zh-CN" altLang="en-US" sz="3600" b="1">
              <a:solidFill>
                <a:srgbClr val="FFFF66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蝈蝈，昆虫。螽斯的一种。翅短，腹大，雄的前翅基部可摩擦发声。吃植物的嫩叶和花，危害农作物。也有称之为</a:t>
            </a:r>
            <a:r>
              <a:rPr lang="zh-CN" altLang="en-US" sz="3600" b="1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哥哥</a:t>
            </a:r>
            <a:r>
              <a:rPr lang="zh-CN" altLang="en-US" sz="3600" b="1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就这段文字与课文比较，概括本文写法方面的特点。 </a:t>
            </a:r>
            <a:endParaRPr lang="zh-CN" altLang="en-US" sz="3600" b="1">
              <a:solidFill>
                <a:srgbClr val="FFFF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1203" name="Picture 4" descr="17">
            <a:hlinkClick r:id="rId1" action="ppaction://hlinksldjump"/>
          </p:cNvPr>
          <p:cNvPicPr>
            <a:picLocks noChangeAspect="1" noChangeArrowheads="1" noCrop="1"/>
          </p:cNvPicPr>
          <p:nvPr/>
        </p:nvPicPr>
        <p:blipFill>
          <a:blip r:embed="rId2" cstate="email">
            <a:lum bright="18000"/>
          </a:blip>
          <a:srcRect/>
          <a:stretch>
            <a:fillRect/>
          </a:stretch>
        </p:blipFill>
        <p:spPr bwMode="auto">
          <a:xfrm>
            <a:off x="7667625" y="6486525"/>
            <a:ext cx="1476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750" y="2465388"/>
            <a:ext cx="853281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⑵</a:t>
            </a:r>
            <a:r>
              <a:rPr lang="zh-CN" altLang="en-US" sz="3600" b="1" dirty="0">
                <a:solidFill>
                  <a:srgbClr val="99FF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生动传神的语言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。作者对蝈蝈充满了喜爱之情，运用了许多修辞手法，语言生动形象。尤其是拟人手法的运用，使文章自然、亲切，增强了可读性。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12775" y="5118100"/>
            <a:ext cx="85312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⑶</a:t>
            </a:r>
            <a:r>
              <a:rPr lang="zh-CN" altLang="en-US" sz="3600" b="1" dirty="0">
                <a:solidFill>
                  <a:srgbClr val="99FF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通过比较来写蝈蝈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。既突出了蝈蝈的习性，又说明了作者对各种昆虫的习性了如指掌。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228" name="Text Box 8"/>
          <p:cNvSpPr txBox="1">
            <a:spLocks noChangeArrowheads="1"/>
          </p:cNvSpPr>
          <p:nvPr/>
        </p:nvSpPr>
        <p:spPr bwMode="auto">
          <a:xfrm>
            <a:off x="1095375" y="8874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39750" y="881063"/>
            <a:ext cx="85328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⑴</a:t>
            </a:r>
            <a:r>
              <a:rPr lang="zh-CN" altLang="en-US" sz="3600" b="1" dirty="0">
                <a:solidFill>
                  <a:srgbClr val="99FF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文艺笔调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。本文既有对昆虫的形象描写，又有个人感情的流露。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419475" y="333375"/>
            <a:ext cx="223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zh-CN" altLang="en-US" sz="3600" b="1">
                <a:solidFill>
                  <a:srgbClr val="99FF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小结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b="1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4213" y="1046163"/>
            <a:ext cx="7991475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谈到</a:t>
            </a: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昆虫记</a:t>
            </a: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，周作人说：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比看那些无聊的小说戏剧更有趣味，更有意义。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的确如此，法布尔笔下的蝈蝈是鲜活的，字里行间洋溢着作者对生命的尊重与热爱。蝈蝈的鸣唱给大自然增添了一串串美妙的音符，而法布尔则以睿智的哲思、求真的探索为人类的精神之树增添了一颗丰硕的智慧之果。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3252" name="Picture 4" descr="17">
            <a:hlinkClick r:id="rId1" action="ppaction://hlinksldjump"/>
          </p:cNvPr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67625" y="6486525"/>
            <a:ext cx="1476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0" y="1916113"/>
            <a:ext cx="88931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latin typeface="Times New Roman" panose="02020603050405020304" pitchFamily="18" charset="0"/>
              </a:rPr>
              <a:t>仔细观察，结合自己平时对蜻蜓的了解，看看它有哪些特点，并试着用拟人和对比手法口头介绍它的某个特点。 </a:t>
            </a:r>
            <a:endParaRPr kumimoji="1" lang="zh-CN" altLang="en-US" sz="40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187450" y="1268413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FF"/>
                </a:solidFill>
                <a:latin typeface="Times New Roman" panose="02020603050405020304" pitchFamily="18" charset="0"/>
              </a:rPr>
              <a:t>拓展训练</a:t>
            </a:r>
            <a:endParaRPr kumimoji="1" lang="zh-CN" altLang="en-US" sz="2800" b="1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684213" y="2209800"/>
            <a:ext cx="268287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</a:rPr>
              <a:t>    </a:t>
            </a:r>
            <a:r>
              <a:rPr kumimoji="1" lang="zh-CN" altLang="en-US" sz="2400" b="1">
                <a:solidFill>
                  <a:srgbClr val="0000FF"/>
                </a:solidFill>
                <a:latin typeface="Times New Roman" panose="02020603050405020304" pitchFamily="18" charset="0"/>
              </a:rPr>
              <a:t>大自然是美丽精彩的。请同学们欣赏以下画面，并就你最熟悉的来写一段文字。给我们作一介绍。</a:t>
            </a:r>
            <a:endParaRPr kumimoji="1" lang="zh-CN" altLang="en-US" sz="24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8372" name="Picture 4" descr="animal3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067175" y="981075"/>
            <a:ext cx="4141788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  <p:bldP spid="5837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animal15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4495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3" descr="animal1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0"/>
            <a:ext cx="4648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4" descr="animal1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495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5" descr="animal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429000"/>
            <a:ext cx="4648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 descr="animal45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72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Picture 7" descr="animal18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Picture 8" descr="animal4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05200"/>
            <a:ext cx="4495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9" descr="animal8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95800" y="3505200"/>
            <a:ext cx="4648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2" name="Picture 10" descr="animal4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4495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3" name="Picture 11" descr="animal16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3505200"/>
            <a:ext cx="4495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4" name="Picture 12" descr="animal1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495800" y="335280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5" name="Picture 13" descr="animal48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95800" y="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6" name="Picture 14" descr="animal7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44958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7" name="Picture 15" descr="animal41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495800" y="0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8" name="Picture 16" descr="animal5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3581400"/>
            <a:ext cx="44958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9" name="Picture 17" descr="animal31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495800" y="3581400"/>
            <a:ext cx="4648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331913" y="1268413"/>
            <a:ext cx="70564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</a:endParaRPr>
          </a:p>
        </p:txBody>
      </p:sp>
      <p:pic>
        <p:nvPicPr>
          <p:cNvPr id="57347" name="Picture 3" descr="home_p"/>
          <p:cNvPicPr>
            <a:picLocks noChangeAspect="1" noChangeArrowheads="1"/>
          </p:cNvPicPr>
          <p:nvPr>
            <p:ph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7239000" y="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0" y="476250"/>
            <a:ext cx="9144000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Arial" panose="020B0604020202020204" pitchFamily="34" charset="0"/>
              </a:rPr>
              <a:t> </a:t>
            </a:r>
            <a:endParaRPr lang="en-US" altLang="zh-CN" sz="24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>
                <a:latin typeface="Arial" panose="020B0604020202020204" pitchFamily="34" charset="0"/>
              </a:rPr>
              <a:t>　　</a:t>
            </a:r>
            <a:r>
              <a:rPr lang="en-US" altLang="zh-CN" sz="2400" b="1">
                <a:latin typeface="Arial" panose="020B0604020202020204" pitchFamily="34" charset="0"/>
              </a:rPr>
              <a:t>1915</a:t>
            </a:r>
            <a:r>
              <a:rPr lang="zh-CN" altLang="en-US" sz="2400" b="1">
                <a:latin typeface="Arial" panose="020B0604020202020204" pitchFamily="34" charset="0"/>
              </a:rPr>
              <a:t>年</a:t>
            </a:r>
            <a:r>
              <a:rPr lang="en-US" altLang="zh-CN" sz="2400" b="1">
                <a:latin typeface="Arial" panose="020B0604020202020204" pitchFamily="34" charset="0"/>
              </a:rPr>
              <a:t>5</a:t>
            </a:r>
            <a:r>
              <a:rPr lang="zh-CN" altLang="en-US" sz="2400" b="1">
                <a:latin typeface="Arial" panose="020B0604020202020204" pitchFamily="34" charset="0"/>
              </a:rPr>
              <a:t>月，</a:t>
            </a:r>
            <a:r>
              <a:rPr lang="en-US" altLang="zh-CN" sz="2400" b="1">
                <a:latin typeface="Arial" panose="020B0604020202020204" pitchFamily="34" charset="0"/>
              </a:rPr>
              <a:t>91</a:t>
            </a:r>
            <a:r>
              <a:rPr lang="zh-CN" altLang="en-US" sz="2400" b="1">
                <a:latin typeface="Arial" panose="020B0604020202020204" pitchFamily="34" charset="0"/>
              </a:rPr>
              <a:t>岁高龄的法国传奇性昆虫学家法布尔，在家人的扶持之下，坐在椅子上，最后一次巡視他钟爱的“荒石园”。在这块“日晒热烤，荒焦不毛，被人拋弃但却是矢车菊和膜翅目昆虫钟爱”的土地上，法布尔与昆虫共舞</a:t>
            </a:r>
            <a:r>
              <a:rPr lang="en-US" altLang="zh-CN" sz="2400" b="1">
                <a:latin typeface="Arial" panose="020B0604020202020204" pitchFamily="34" charset="0"/>
              </a:rPr>
              <a:t>30</a:t>
            </a:r>
            <a:r>
              <a:rPr lang="zh-CN" altLang="en-US" sz="2400" b="1">
                <a:latin typeface="Arial" panose="020B0604020202020204" pitchFamily="34" charset="0"/>
              </a:rPr>
              <a:t>年，完成了</a:t>
            </a:r>
            <a:r>
              <a:rPr lang="en-US" altLang="zh-CN" sz="2400" b="1">
                <a:latin typeface="Arial" panose="020B0604020202020204" pitchFamily="34" charset="0"/>
              </a:rPr>
              <a:t>10</a:t>
            </a:r>
            <a:r>
              <a:rPr lang="zh-CN" altLang="en-US" sz="2400" b="1">
                <a:latin typeface="Arial" panose="020B0604020202020204" pitchFamily="34" charset="0"/>
              </a:rPr>
              <a:t>冊跨科学与文学领域的经典</a:t>
            </a:r>
            <a:r>
              <a:rPr lang="en-US" altLang="zh-CN" sz="2400" b="1">
                <a:latin typeface="Arial" panose="020B0604020202020204" pitchFamily="34" charset="0"/>
              </a:rPr>
              <a:t>《</a:t>
            </a:r>
            <a:r>
              <a:rPr lang="zh-CN" altLang="en-US" sz="2400" b="1">
                <a:latin typeface="Arial" panose="020B0604020202020204" pitchFamily="34" charset="0"/>
              </a:rPr>
              <a:t>昆虫记</a:t>
            </a:r>
            <a:r>
              <a:rPr lang="en-US" altLang="zh-CN" sz="2400" b="1">
                <a:latin typeface="Arial" panose="020B0604020202020204" pitchFamily="34" charset="0"/>
              </a:rPr>
              <a:t>》</a:t>
            </a:r>
            <a:r>
              <a:rPr lang="zh-CN" altLang="en-US" sz="2400" b="1">
                <a:latin typeface="Arial" panose="020B0604020202020204" pitchFamily="34" charset="0"/>
              </a:rPr>
              <a:t>，并继续着手写作第</a:t>
            </a:r>
            <a:r>
              <a:rPr lang="en-US" altLang="zh-CN" sz="2400" b="1">
                <a:latin typeface="Arial" panose="020B0604020202020204" pitchFamily="34" charset="0"/>
              </a:rPr>
              <a:t>11</a:t>
            </a:r>
            <a:r>
              <a:rPr lang="zh-CN" altLang="en-US" sz="2400" b="1">
                <a:latin typeface="Arial" panose="020B0604020202020204" pitchFamily="34" charset="0"/>
              </a:rPr>
              <a:t>冊。尔后法布尔在</a:t>
            </a:r>
            <a:r>
              <a:rPr lang="en-US" altLang="zh-CN" sz="2400" b="1">
                <a:latin typeface="Arial" panose="020B0604020202020204" pitchFamily="34" charset="0"/>
              </a:rPr>
              <a:t>10</a:t>
            </a:r>
            <a:r>
              <a:rPr lang="zh-CN" altLang="en-US" sz="2400" b="1">
                <a:latin typeface="Arial" panose="020B0604020202020204" pitchFamily="34" charset="0"/>
              </a:rPr>
              <a:t>月</a:t>
            </a:r>
            <a:r>
              <a:rPr lang="en-US" altLang="zh-CN" sz="2400" b="1">
                <a:latin typeface="Arial" panose="020B0604020202020204" pitchFamily="34" charset="0"/>
              </a:rPr>
              <a:t>11</a:t>
            </a:r>
            <a:r>
              <a:rPr lang="zh-CN" altLang="en-US" sz="2400" b="1">
                <a:latin typeface="Arial" panose="020B0604020202020204" pitchFamily="34" charset="0"/>
              </a:rPr>
              <a:t>日因尿毒症与世长辞，临死前他看到阳光下飞舞的小虫子还恋恋地說：“希望投胎转世之後，我仍能继续研究你们</a:t>
            </a:r>
            <a:r>
              <a:rPr lang="en-US" altLang="zh-CN" sz="2400" b="1">
                <a:latin typeface="Arial" panose="020B0604020202020204" pitchFamily="34" charset="0"/>
              </a:rPr>
              <a:t>……” </a:t>
            </a:r>
            <a:endParaRPr lang="en-US" altLang="zh-CN" sz="24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>
                <a:latin typeface="Arial" panose="020B0604020202020204" pitchFamily="34" charset="0"/>
              </a:rPr>
              <a:t>　　尽管园子外的世界多么潦倒不堪，在荒石园里，法布尔只关心着如何为昆虫们再添上几页迷人的故事。一只人们可以随意踩死的小昆虫，在法布尔眼里却是一个迷人的小宇宙，值得让他耗費十年观察实验。他是最早將“实验”方法导入动 物行为学的先驱，并让科学的记录充滿人文与文学的厚度。法国著名的剧作家罗斯丹形容他“像哲学家一般地思考，像美术家一般地看，像文学家一般地写”；大文学家雨果则 称他是“昆虫学的荷马”；演化论之父达尔文更赞美他是“无与伦比的观察家”。如此愛虫如命，至死方休，同时代的文豪大儒们也不免掩卷叹息！</a:t>
            </a:r>
            <a:br>
              <a:rPr lang="zh-CN" altLang="en-US" sz="2400" b="1">
                <a:latin typeface="Arial" panose="020B0604020202020204" pitchFamily="34" charset="0"/>
              </a:rPr>
            </a:b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57349" name="WordArt 5"/>
          <p:cNvSpPr>
            <a:spLocks noChangeArrowheads="1" noChangeShapeType="1" noTextEdit="1"/>
          </p:cNvSpPr>
          <p:nvPr/>
        </p:nvSpPr>
        <p:spPr bwMode="auto">
          <a:xfrm>
            <a:off x="3203575" y="260350"/>
            <a:ext cx="2735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i="1" kern="10">
                <a:ln w="9525">
                  <a:solidFill>
                    <a:srgbClr val="000000"/>
                  </a:solidFill>
                  <a:rou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法布尔其人</a:t>
            </a:r>
            <a:endParaRPr lang="zh-CN" altLang="en-US" sz="3600" i="1" kern="10">
              <a:ln w="9525">
                <a:solidFill>
                  <a:srgbClr val="000000"/>
                </a:solidFill>
                <a:round/>
              </a:ln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op_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21400" y="0"/>
            <a:ext cx="1447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top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447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top_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1400" y="981075"/>
            <a:ext cx="1447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top_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989013"/>
            <a:ext cx="1447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817563" y="1201738"/>
            <a:ext cx="8172450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Arial" panose="020B0604020202020204" pitchFamily="34" charset="0"/>
              </a:rPr>
              <a:t>              </a:t>
            </a:r>
            <a:r>
              <a:rPr lang="zh-CN" altLang="en-US" sz="4000" b="1">
                <a:latin typeface="Arial" panose="020B0604020202020204" pitchFamily="34" charset="0"/>
              </a:rPr>
              <a:t>酷爱学习的后进生</a:t>
            </a:r>
            <a:endParaRPr lang="zh-CN" altLang="en-US" sz="4000" b="1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</a:rPr>
              <a:t>一个孤独、清苦的钻研的学者</a:t>
            </a:r>
            <a:endParaRPr lang="zh-CN" altLang="en-US" sz="4000" b="1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</a:rPr>
              <a:t>被达尔文称为“难以效法的观察家”</a:t>
            </a:r>
            <a:endParaRPr lang="zh-CN" altLang="en-US" sz="4000" b="1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</a:rPr>
              <a:t>用散文来写昆虫的观察家</a:t>
            </a:r>
            <a:endParaRPr lang="zh-CN" altLang="en-US" sz="4000" b="1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</a:rPr>
              <a:t>昆虫世界的维吉尔</a:t>
            </a:r>
            <a:endParaRPr lang="zh-CN" altLang="en-US" sz="4000" b="1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Arial" panose="020B0604020202020204" pitchFamily="34" charset="0"/>
              </a:rPr>
              <a:t>被推荐为诺贝尔文学奖候选人</a:t>
            </a:r>
            <a:endParaRPr lang="zh-CN" altLang="en-US" sz="4000" b="1">
              <a:latin typeface="Arial" panose="020B0604020202020204" pitchFamily="34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0" y="2420938"/>
            <a:ext cx="1296988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>
                <a:solidFill>
                  <a:schemeClr val="hlink"/>
                </a:solidFill>
                <a:latin typeface="Arial" panose="020B0604020202020204" pitchFamily="34" charset="0"/>
                <a:ea typeface="方正舒体" pitchFamily="2" charset="-122"/>
              </a:rPr>
              <a:t>法布尔</a:t>
            </a:r>
            <a:endParaRPr lang="zh-CN" altLang="en-US" sz="6000">
              <a:solidFill>
                <a:schemeClr val="hlink"/>
              </a:solidFill>
              <a:latin typeface="Arial" panose="020B0604020202020204" pitchFamily="34" charset="0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79388" y="1196975"/>
            <a:ext cx="8713787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Arial" panose="020B0604020202020204" pitchFamily="34" charset="0"/>
              </a:rPr>
              <a:t>       </a:t>
            </a:r>
            <a:r>
              <a:rPr lang="zh-CN" altLang="en-US" sz="2400" b="1">
                <a:latin typeface="Arial" panose="020B0604020202020204" pitchFamily="34" charset="0"/>
              </a:rPr>
              <a:t>我往我的玻璃池塘里放进一些小小的水生动物，它们叫石蚕。确切地说，它们是石 蚕蛾的幼虫，平时很巧妙地隐藏在一个个枯枝做的小鞘中。 </a:t>
            </a:r>
            <a:endParaRPr lang="zh-CN" altLang="en-US" sz="24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>
                <a:latin typeface="Arial" panose="020B0604020202020204" pitchFamily="34" charset="0"/>
              </a:rPr>
              <a:t>       石蚕原本是生长在泥潭沼泽中的芦苇丛里的。在许多时候，它依附在芦苇的断枝上， 随芦苇在水中漂泊。那小鞘就是它的活动房子，也可以说是它旅行时随身带的简易房子。 </a:t>
            </a:r>
            <a:endParaRPr lang="zh-CN" altLang="en-US" sz="24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>
                <a:latin typeface="Arial" panose="020B0604020202020204" pitchFamily="34" charset="0"/>
              </a:rPr>
              <a:t>       这活动房子其实可以算得上是一个很精巧的编织艺术品，它的材料是由那种被水浸 透后剥蚀、脱落下来的植物的根皮组成的。在筑巢的时候，石蚕用牙齿把这种根皮撕成 粗细适宜的纤维，然后把这些纤维巧妙地编成一个大小适中的小鞘，使它的身体能够恰 好藏在里面。有时候它也会利用极小的贝壳七拼八凑地拼成一个小鞘，就好像一件小小 的百纳衣；有时候，它也用米粒堆积起来。布置成一个象牙塔似的窝，这算是它最华丽的住宅了。</a:t>
            </a:r>
            <a:endParaRPr lang="zh-CN" altLang="en-US" sz="24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b="1">
                <a:latin typeface="Arial" panose="020B0604020202020204" pitchFamily="34" charset="0"/>
              </a:rPr>
              <a:t>       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61443" name="WordArt 3"/>
          <p:cNvSpPr>
            <a:spLocks noChangeArrowheads="1" noChangeShapeType="1" noTextEdit="1"/>
          </p:cNvSpPr>
          <p:nvPr/>
        </p:nvSpPr>
        <p:spPr bwMode="auto">
          <a:xfrm>
            <a:off x="1906588" y="260350"/>
            <a:ext cx="3313112" cy="7191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3600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600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昆虫记</a:t>
            </a:r>
            <a:r>
              <a:rPr lang="en-US" altLang="zh-CN" sz="3600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600" kern="10">
                <a:ln w="9525">
                  <a:solidFill>
                    <a:srgbClr val="000000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精彩导读</a:t>
            </a:r>
            <a:endParaRPr lang="zh-CN" altLang="en-US" sz="3600" kern="10">
              <a:ln w="9525">
                <a:solidFill>
                  <a:srgbClr val="000000"/>
                </a:solidFill>
                <a:round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435600" y="404813"/>
            <a:ext cx="33115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Arial" panose="020B0604020202020204" pitchFamily="34" charset="0"/>
              </a:rPr>
              <a:t>石蚕（节选）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250825" y="908050"/>
            <a:ext cx="8642350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latin typeface="Arial" panose="020B0604020202020204" pitchFamily="34" charset="0"/>
              </a:rPr>
              <a:t>        </a:t>
            </a:r>
            <a:r>
              <a:rPr lang="zh-CN" altLang="en-US" sz="2400" b="1">
                <a:latin typeface="Arial" panose="020B0604020202020204" pitchFamily="34" charset="0"/>
              </a:rPr>
              <a:t>石蚕的小鞘不但是它的寓所，同时还是它的防御工具。我曾在我的玻璃池塘里看到 一幕有趣的战争，鲜明地证实了那个其貌不扬的小鞘的作用。 玻璃池塘的水中原本潜伏着一打水甲虫，它们游泳的姿态激起了我极大的兴趣。有 一天，我无意中撒下两把石蚕，正好被潜在石块旁的水甲虫看见了，它们立刻游到水面 上，迅速地抓住了石蚕的小鞘，里面的石蚕感觉到此次攻击来势凶猛，不易抵抗，就想 出了金蝉脱壳的妙计，不慌不忙地从小鞘里溜出来，一眨眼间就逃得无影无踪了。 野蛮的水甲虫还在继续凶狠地撕扯着小鞘，直到知道早已失去了想要的食物，受了 石蚕的骗，这才显出懊恼沮丧的神情，无限留恋又无可奈何地把空鞘丢下，去别处觅食 了。 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       可怜的水甲虫啊！它们永远也不会知道聪明的石蚕早已逃到石底下，重新建造它的 新鞘，准备着你们的下一次袭击了。  </a:t>
            </a:r>
            <a:endParaRPr lang="zh-CN" altLang="en-US" sz="2400" b="1">
              <a:latin typeface="Arial" panose="020B0604020202020204" pitchFamily="34" charset="0"/>
            </a:endParaRPr>
          </a:p>
          <a:p>
            <a:endParaRPr lang="en-US" altLang="zh-CN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813" y="4437063"/>
            <a:ext cx="6454775" cy="1692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788"/>
            <a:ext cx="9144000" cy="13668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60420" name="图片 9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42988" y="127000"/>
            <a:ext cx="77057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213"/>
            <a:ext cx="4103687" cy="1619250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213"/>
            <a:ext cx="4103688" cy="1546225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423" name="Picture 10" descr="png-064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916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1" descr="png-065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234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8748712" cy="54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Arial" panose="020B0604020202020204" pitchFamily="34" charset="0"/>
              </a:rPr>
              <a:t>“</a:t>
            </a:r>
            <a:r>
              <a:rPr lang="zh-CN" altLang="en-US" sz="3600" b="1">
                <a:latin typeface="Arial" panose="020B0604020202020204" pitchFamily="34" charset="0"/>
              </a:rPr>
              <a:t>你们是把昆虫开膛破肚，而我是在它们活蹦乱跳的情况下进行研究；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>
                <a:latin typeface="Arial" panose="020B0604020202020204" pitchFamily="34" charset="0"/>
              </a:rPr>
              <a:t>你们把昆虫变成一堆既可怖又可怜的东西，而我则使得人们喜欢它们；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>
                <a:latin typeface="Arial" panose="020B0604020202020204" pitchFamily="34" charset="0"/>
              </a:rPr>
              <a:t>你们在酷刑室和碎尸场里工作，而我是在蔚蓝的天空下，在鸣蝉的歌声中观察；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>
                <a:latin typeface="Arial" panose="020B0604020202020204" pitchFamily="34" charset="0"/>
              </a:rPr>
              <a:t>你们用试剂测试蜂房和原生质，而我却研究本能的最高表现；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>
                <a:latin typeface="Arial" panose="020B0604020202020204" pitchFamily="34" charset="0"/>
              </a:rPr>
              <a:t>你们探究死亡而我却探究生命。</a:t>
            </a:r>
            <a:r>
              <a:rPr lang="zh-CN" altLang="en-US" sz="2800" b="1">
                <a:latin typeface="Arial" panose="020B0604020202020204" pitchFamily="34" charset="0"/>
              </a:rPr>
              <a:t>”</a:t>
            </a:r>
            <a:endParaRPr lang="zh-CN" altLang="en-US" sz="2800" b="1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800" b="1">
                <a:latin typeface="Arial" panose="020B0604020202020204" pitchFamily="34" charset="0"/>
              </a:rPr>
              <a:t>                                </a:t>
            </a:r>
            <a:r>
              <a:rPr lang="en-US" altLang="zh-CN" sz="2800" b="1">
                <a:latin typeface="Arial" panose="020B0604020202020204" pitchFamily="34" charset="0"/>
              </a:rPr>
              <a:t>《</a:t>
            </a:r>
            <a:r>
              <a:rPr lang="zh-CN" altLang="en-US" sz="2800" b="1">
                <a:latin typeface="Arial" panose="020B0604020202020204" pitchFamily="34" charset="0"/>
              </a:rPr>
              <a:t>昆虫记</a:t>
            </a:r>
            <a:r>
              <a:rPr lang="en-US" altLang="zh-CN" sz="2800" b="1">
                <a:latin typeface="Arial" panose="020B0604020202020204" pitchFamily="34" charset="0"/>
              </a:rPr>
              <a:t>——</a:t>
            </a:r>
            <a:r>
              <a:rPr lang="zh-CN" altLang="en-US" sz="2800" b="1">
                <a:latin typeface="Arial" panose="020B0604020202020204" pitchFamily="34" charset="0"/>
              </a:rPr>
              <a:t>爱好昆虫的孩子们</a:t>
            </a:r>
            <a:r>
              <a:rPr lang="en-US" altLang="zh-CN" sz="2800" b="1">
                <a:latin typeface="Arial" panose="020B0604020202020204" pitchFamily="34" charset="0"/>
              </a:rPr>
              <a:t>》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9388" y="1600200"/>
            <a:ext cx="385603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140200" y="188913"/>
            <a:ext cx="4724400" cy="6535737"/>
          </a:xfrm>
          <a:prstGeom prst="rect">
            <a:avLst/>
          </a:prstGeom>
          <a:noFill/>
          <a:ln w="38100" cap="rnd">
            <a:solidFill>
              <a:srgbClr val="FFDF83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en-US" altLang="zh-CN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亨利</a:t>
            </a:r>
            <a:r>
              <a:rPr kumimoji="1"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·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法布尔（</a:t>
            </a:r>
            <a:r>
              <a:rPr kumimoji="1" lang="en-US" altLang="zh-CN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1823</a:t>
            </a:r>
            <a:r>
              <a:rPr kumimoji="1" lang="en-US" altLang="zh-CN" sz="28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—</a:t>
            </a:r>
            <a:r>
              <a:rPr kumimoji="1" lang="en-US" altLang="zh-CN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1915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），法国著名科学家、科普作家。生于农民家庭，从小生活极其穷困，</a:t>
            </a:r>
            <a:r>
              <a:rPr kumimoji="1" lang="en-US" altLang="zh-CN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岁考入师范学校，毕业后谋得初中数学教师的职位。一次带学生上户外几何课，忽然在石块上发现了垒筑蜂和蜂窝，从此</a:t>
            </a:r>
            <a:r>
              <a:rPr kumimoji="1"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虫心</a:t>
            </a:r>
            <a:r>
              <a:rPr kumimoji="1" lang="zh-CN" altLang="en-US" sz="28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焕发，立志做一个为虫子写历史的人。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后来靠自学获得了自然科学硕士，博士学位。</a:t>
            </a:r>
            <a:r>
              <a:rPr kumimoji="1"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1875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年开始写</a:t>
            </a:r>
            <a:r>
              <a:rPr kumimoji="1"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《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昆虫记</a:t>
            </a:r>
            <a:r>
              <a:rPr kumimoji="1"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》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第一卷，到</a:t>
            </a:r>
            <a:r>
              <a:rPr kumimoji="1"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1902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年他</a:t>
            </a:r>
            <a:r>
              <a:rPr kumimoji="1"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80</a:t>
            </a:r>
            <a:r>
              <a:rPr kumimoji="1" lang="zh-CN" altLang="en-US" sz="2800" b="1">
                <a:solidFill>
                  <a:schemeClr val="tx2"/>
                </a:solidFill>
                <a:latin typeface="Arial" panose="020B0604020202020204" pitchFamily="34" charset="0"/>
              </a:rPr>
              <a:t>岁时第十卷问世 。</a:t>
            </a:r>
            <a:r>
              <a:rPr kumimoji="1" lang="zh-CN" altLang="en-US"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endParaRPr kumimoji="1" lang="zh-CN" altLang="en-US" sz="280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27088" y="692150"/>
            <a:ext cx="2438400" cy="608013"/>
          </a:xfrm>
          <a:prstGeom prst="rect">
            <a:avLst/>
          </a:prstGeom>
          <a:noFill/>
          <a:ln w="28575">
            <a:solidFill>
              <a:srgbClr val="E4A8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0B1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>
                <a:solidFill>
                  <a:srgbClr val="E4A8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亨利</a:t>
            </a:r>
            <a:r>
              <a:rPr kumimoji="1" lang="en-US" altLang="zh-CN" sz="3200">
                <a:solidFill>
                  <a:srgbClr val="E4A8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·</a:t>
            </a:r>
            <a:r>
              <a:rPr kumimoji="1" lang="zh-CN" altLang="en-US" sz="3200">
                <a:solidFill>
                  <a:srgbClr val="E4A8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法布尔</a:t>
            </a:r>
            <a:endParaRPr kumimoji="1" lang="zh-CN" altLang="en-US" sz="3200">
              <a:solidFill>
                <a:srgbClr val="E4A8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96975"/>
            <a:ext cx="8497887" cy="5545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indent="0" algn="just" eaLnBrk="1" hangingPunct="1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   《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是法布尔以毕生的时间与精力，详细观察了昆虫的生活和它们为了生活以及繁衍种族所进行的斗争，然后以其观察所得写成详细确切的笔记。</a:t>
            </a:r>
            <a:endParaRPr lang="zh-CN" altLang="en-US" sz="28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共十册，每册包含若干章，每章详细、深刻地描绘一种或几种昆虫的生活：蜘蛛、蜜蜂、螳螂、蝎子、蝉、甲虫、蟋蟀等等。</a:t>
            </a:r>
            <a:endParaRPr lang="zh-CN" altLang="en-US" sz="28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不仅充满着对生命的敬畏之情，更蕴含着探求真相、追求真理的精神。</a:t>
            </a:r>
            <a:endParaRPr lang="zh-CN" altLang="en-US" sz="28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FontTx/>
              <a:buNone/>
            </a:pP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第一册于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1879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年问世。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1902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年，当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第十册问世时，法布尔已经</a:t>
            </a:r>
            <a:r>
              <a:rPr lang="en-US" altLang="zh-CN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80</a:t>
            </a:r>
            <a:r>
              <a:rPr lang="zh-CN" altLang="en-US" sz="2800" b="1" smtClean="0">
                <a:latin typeface="黑体" panose="02010609060101010101" pitchFamily="2" charset="-122"/>
                <a:ea typeface="黑体" panose="02010609060101010101" pitchFamily="2" charset="-122"/>
              </a:rPr>
              <a:t>岁了。</a:t>
            </a:r>
            <a:endParaRPr lang="zh-CN" altLang="en-US" sz="28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924300" y="476250"/>
            <a:ext cx="2438400" cy="608013"/>
          </a:xfrm>
          <a:prstGeom prst="rect">
            <a:avLst/>
          </a:prstGeom>
          <a:noFill/>
          <a:ln w="28575">
            <a:solidFill>
              <a:srgbClr val="E4A8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0B1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E4A8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kumimoji="1" lang="zh-CN" altLang="en-US" sz="3200">
                <a:solidFill>
                  <a:srgbClr val="E4A8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昆虫记</a:t>
            </a:r>
            <a:r>
              <a:rPr kumimoji="1" lang="en-US" altLang="zh-CN" sz="3200">
                <a:solidFill>
                  <a:srgbClr val="E4A8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kumimoji="1" lang="en-US" altLang="zh-CN" sz="3200">
              <a:solidFill>
                <a:srgbClr val="E4A8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3796" name="Picture 4" descr="back">
            <a:hlinkClick r:id="rId1" action="ppaction://hlinksldjump"/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1563" y="6388100"/>
            <a:ext cx="9604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33338"/>
            <a:ext cx="8229600" cy="85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zh-CN" altLang="en-US" sz="4800" b="1" smtClean="0">
                <a:solidFill>
                  <a:srgbClr val="FF3300"/>
                </a:solidFill>
                <a:ea typeface="华文行楷" pitchFamily="2" charset="-122"/>
              </a:rPr>
              <a:t>读准下列字音</a:t>
            </a:r>
            <a:endParaRPr lang="zh-CN" altLang="en-US" sz="4800" b="1" smtClean="0">
              <a:solidFill>
                <a:srgbClr val="FF3300"/>
              </a:solidFill>
              <a:ea typeface="华文行楷" pitchFamily="2" charset="-122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323850" y="836613"/>
            <a:ext cx="2309813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solidFill>
                  <a:srgbClr val="FF9900"/>
                </a:solidFill>
                <a:latin typeface="黑体" panose="02010609060101010101" pitchFamily="2" charset="-122"/>
              </a:rPr>
              <a:t>篝</a:t>
            </a:r>
            <a:r>
              <a:rPr lang="zh-CN" altLang="en-US" sz="3600" b="1" u="sng">
                <a:latin typeface="黑体" panose="02010609060101010101" pitchFamily="2" charset="-122"/>
              </a:rPr>
              <a:t> </a:t>
            </a:r>
            <a:r>
              <a:rPr lang="zh-CN" altLang="en-US" sz="3600" b="1">
                <a:latin typeface="黑体" panose="02010609060101010101" pitchFamily="2" charset="-122"/>
              </a:rPr>
              <a:t>火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latin typeface="黑体" panose="02010609060101010101" pitchFamily="2" charset="-122"/>
              </a:rPr>
              <a:t>狩 </a:t>
            </a:r>
            <a:r>
              <a:rPr lang="zh-CN" altLang="en-US" sz="3600" b="1">
                <a:latin typeface="黑体" panose="02010609060101010101" pitchFamily="2" charset="-122"/>
              </a:rPr>
              <a:t>猎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latin typeface="黑体" panose="02010609060101010101" pitchFamily="2" charset="-122"/>
              </a:rPr>
              <a:t> 喧 </a:t>
            </a:r>
            <a:r>
              <a:rPr lang="zh-CN" altLang="en-US" sz="3600" b="1" u="sng">
                <a:solidFill>
                  <a:srgbClr val="FF9900"/>
                </a:solidFill>
                <a:latin typeface="黑体" panose="02010609060101010101" pitchFamily="2" charset="-122"/>
              </a:rPr>
              <a:t>嚣</a:t>
            </a:r>
            <a:r>
              <a:rPr lang="zh-CN" altLang="en-US" sz="3600" b="1">
                <a:latin typeface="黑体" panose="02010609060101010101" pitchFamily="2" charset="-122"/>
              </a:rPr>
              <a:t> 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solidFill>
                  <a:srgbClr val="FF9900"/>
                </a:solidFill>
                <a:latin typeface="黑体" panose="02010609060101010101" pitchFamily="2" charset="-122"/>
              </a:rPr>
              <a:t>篡</a:t>
            </a:r>
            <a:r>
              <a:rPr lang="zh-CN" altLang="en-US" sz="3600" b="1" u="sng">
                <a:latin typeface="黑体" panose="02010609060101010101" pitchFamily="2" charset="-122"/>
              </a:rPr>
              <a:t> </a:t>
            </a:r>
            <a:r>
              <a:rPr lang="zh-CN" altLang="en-US" sz="3600" b="1">
                <a:latin typeface="黑体" panose="02010609060101010101" pitchFamily="2" charset="-122"/>
              </a:rPr>
              <a:t>夺</a:t>
            </a:r>
            <a:endParaRPr lang="zh-CN" altLang="en-US" sz="3600" b="1">
              <a:latin typeface="黑体" panose="02010609060101010101" pitchFamily="2" charset="-122"/>
            </a:endParaRPr>
          </a:p>
        </p:txBody>
      </p:sp>
      <p:sp>
        <p:nvSpPr>
          <p:cNvPr id="3482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3284538"/>
            <a:ext cx="2016125" cy="3357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eaLnBrk="1" hangingPunct="1">
              <a:buFontTx/>
              <a:buNone/>
            </a:pPr>
            <a:r>
              <a:rPr lang="zh-CN" altLang="en-US" sz="3600" b="1" u="sng" smtClean="0">
                <a:latin typeface="宋体" panose="02010600030101010101" pitchFamily="2" charset="-122"/>
              </a:rPr>
              <a:t>颚</a:t>
            </a:r>
            <a:r>
              <a:rPr lang="zh-CN" altLang="en-US" sz="3600" b="1" smtClean="0">
                <a:latin typeface="宋体" panose="02010600030101010101" pitchFamily="2" charset="-122"/>
              </a:rPr>
              <a:t>    </a:t>
            </a:r>
            <a:endParaRPr lang="zh-CN" altLang="en-US" sz="3600" b="1" smtClean="0">
              <a:latin typeface="宋体" panose="02010600030101010101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smtClean="0">
                <a:latin typeface="宋体" panose="02010600030101010101" pitchFamily="2" charset="-122"/>
              </a:rPr>
              <a:t>静 </a:t>
            </a:r>
            <a:r>
              <a:rPr lang="zh-CN" altLang="en-US" sz="3600" b="1" u="sng" smtClean="0">
                <a:solidFill>
                  <a:srgbClr val="FF9900"/>
                </a:solidFill>
                <a:latin typeface="宋体" panose="02010600030101010101" pitchFamily="2" charset="-122"/>
              </a:rPr>
              <a:t>谧</a:t>
            </a:r>
            <a:r>
              <a:rPr lang="zh-CN" altLang="en-US" sz="3600" b="1" smtClean="0">
                <a:latin typeface="宋体" panose="02010600030101010101" pitchFamily="2" charset="-122"/>
              </a:rPr>
              <a:t> </a:t>
            </a:r>
            <a:endParaRPr lang="zh-CN" altLang="en-US" sz="3600" b="1" smtClean="0">
              <a:latin typeface="宋体" panose="02010600030101010101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u="sng" smtClean="0">
                <a:latin typeface="宋体" panose="02010600030101010101" pitchFamily="2" charset="-122"/>
              </a:rPr>
              <a:t>钳</a:t>
            </a:r>
            <a:r>
              <a:rPr lang="zh-CN" altLang="en-US" sz="3600" b="1" smtClean="0">
                <a:latin typeface="宋体" panose="02010600030101010101" pitchFamily="2" charset="-122"/>
              </a:rPr>
              <a:t> 子</a:t>
            </a:r>
            <a:endParaRPr lang="zh-CN" altLang="en-US" sz="3600" b="1" smtClean="0">
              <a:latin typeface="宋体" panose="02010600030101010101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u="sng" smtClean="0">
                <a:solidFill>
                  <a:srgbClr val="FF9900"/>
                </a:solidFill>
                <a:latin typeface="宋体" panose="02010600030101010101" pitchFamily="2" charset="-122"/>
              </a:rPr>
              <a:t>喑</a:t>
            </a:r>
            <a:r>
              <a:rPr lang="zh-CN" altLang="en-US" sz="3600" b="1" smtClean="0">
                <a:latin typeface="宋体" panose="02010600030101010101" pitchFamily="2" charset="-122"/>
              </a:rPr>
              <a:t> </a:t>
            </a:r>
            <a:r>
              <a:rPr lang="zh-CN" altLang="en-US" sz="3600" b="1" u="sng" smtClean="0">
                <a:latin typeface="宋体" panose="02010600030101010101" pitchFamily="2" charset="-122"/>
              </a:rPr>
              <a:t>哑</a:t>
            </a:r>
            <a:endParaRPr lang="zh-CN" altLang="en-US" sz="3600" b="1" u="sng" smtClean="0">
              <a:latin typeface="宋体" panose="02010600030101010101" pitchFamily="2" charset="-122"/>
            </a:endParaRPr>
          </a:p>
          <a:p>
            <a:pPr eaLnBrk="1" hangingPunct="1">
              <a:buFontTx/>
              <a:buNone/>
            </a:pPr>
            <a:endParaRPr lang="zh-CN" altLang="en-US" sz="3600" b="1" u="sng" smtClean="0">
              <a:latin typeface="宋体" panose="02010600030101010101" pitchFamily="2" charset="-122"/>
            </a:endParaRPr>
          </a:p>
          <a:p>
            <a:pPr eaLnBrk="1" hangingPunct="1">
              <a:buFontTx/>
              <a:buNone/>
            </a:pPr>
            <a:endParaRPr lang="en-US" altLang="zh-CN" sz="3600" smtClean="0">
              <a:latin typeface="宋体" panose="02010600030101010101" pitchFamily="2" charset="-122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4870450" y="765175"/>
            <a:ext cx="1890713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solidFill>
                  <a:srgbClr val="FF9900"/>
                </a:solidFill>
                <a:latin typeface="Arial" panose="020B0604020202020204" pitchFamily="34" charset="0"/>
              </a:rPr>
              <a:t>窸</a:t>
            </a:r>
            <a:r>
              <a:rPr lang="zh-CN" altLang="en-US" sz="3600" b="1">
                <a:solidFill>
                  <a:srgbClr val="FF9900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3600" b="1" u="sng">
                <a:solidFill>
                  <a:srgbClr val="FF9900"/>
                </a:solidFill>
                <a:latin typeface="Arial" panose="020B0604020202020204" pitchFamily="34" charset="0"/>
              </a:rPr>
              <a:t>窣</a:t>
            </a:r>
            <a:endParaRPr lang="zh-CN" altLang="en-US" sz="3600" b="1" u="sng">
              <a:solidFill>
                <a:srgbClr val="FF9900"/>
              </a:solidFill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latin typeface="黑体" panose="02010609060101010101" pitchFamily="2" charset="-122"/>
              </a:rPr>
              <a:t>螽</a:t>
            </a:r>
            <a:r>
              <a:rPr lang="zh-CN" altLang="en-US" sz="3600" b="1">
                <a:latin typeface="黑体" panose="02010609060101010101" pitchFamily="2" charset="-122"/>
              </a:rPr>
              <a:t> 斯 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solidFill>
                  <a:srgbClr val="FF9900"/>
                </a:solidFill>
                <a:latin typeface="黑体" panose="02010609060101010101" pitchFamily="2" charset="-122"/>
              </a:rPr>
              <a:t>喙</a:t>
            </a:r>
            <a:r>
              <a:rPr lang="zh-CN" altLang="en-US" sz="3600" b="1">
                <a:latin typeface="黑体" panose="02010609060101010101" pitchFamily="2" charset="-122"/>
              </a:rPr>
              <a:t> 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latin typeface="黑体" panose="02010609060101010101" pitchFamily="2" charset="-122"/>
              </a:rPr>
              <a:t>莴</a:t>
            </a:r>
            <a:r>
              <a:rPr lang="zh-CN" altLang="en-US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latin typeface="黑体" panose="02010609060101010101" pitchFamily="2" charset="-122"/>
              </a:rPr>
              <a:t>苣</a:t>
            </a:r>
            <a:r>
              <a:rPr lang="zh-CN" altLang="en-US" sz="3600" b="1">
                <a:latin typeface="黑体" panose="02010609060101010101" pitchFamily="2" charset="-122"/>
              </a:rPr>
              <a:t>   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latin typeface="黑体" panose="02010609060101010101" pitchFamily="2" charset="-122"/>
              </a:rPr>
              <a:t>嗉</a:t>
            </a:r>
            <a:r>
              <a:rPr lang="zh-CN" altLang="en-US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solidFill>
                  <a:srgbClr val="FF9900"/>
                </a:solidFill>
                <a:latin typeface="黑体" panose="02010609060101010101" pitchFamily="2" charset="-122"/>
              </a:rPr>
              <a:t>囊</a:t>
            </a:r>
            <a:endParaRPr lang="zh-CN" altLang="en-US" sz="3600" b="1" u="sng">
              <a:solidFill>
                <a:srgbClr val="FF9900"/>
              </a:solidFill>
              <a:latin typeface="黑体" panose="02010609060101010101" pitchFamily="2" charset="-122"/>
            </a:endParaRPr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4859338" y="4005263"/>
            <a:ext cx="1728787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latin typeface="黑体" panose="02010609060101010101" pitchFamily="2" charset="-122"/>
              </a:rPr>
              <a:t>劫</a:t>
            </a:r>
            <a:r>
              <a:rPr lang="zh-CN" altLang="en-US" sz="3600" b="1">
                <a:latin typeface="黑体" panose="02010609060101010101" pitchFamily="2" charset="-122"/>
              </a:rPr>
              <a:t> </a:t>
            </a:r>
            <a:r>
              <a:rPr lang="zh-CN" altLang="en-US" sz="3600" b="1" u="sng">
                <a:latin typeface="黑体" panose="02010609060101010101" pitchFamily="2" charset="-122"/>
              </a:rPr>
              <a:t>掠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u="sng">
                <a:latin typeface="黑体" panose="02010609060101010101" pitchFamily="2" charset="-122"/>
              </a:rPr>
              <a:t>吮</a:t>
            </a:r>
            <a:r>
              <a:rPr lang="zh-CN" altLang="en-US" sz="3600" b="1">
                <a:latin typeface="黑体" panose="02010609060101010101" pitchFamily="2" charset="-122"/>
              </a:rPr>
              <a:t> 取</a:t>
            </a:r>
            <a:endParaRPr lang="zh-CN" altLang="en-US" sz="3600" b="1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黑体" panose="02010609060101010101" pitchFamily="2" charset="-122"/>
              </a:rPr>
              <a:t>哀 </a:t>
            </a:r>
            <a:r>
              <a:rPr lang="zh-CN" altLang="en-US" sz="3600" b="1" u="sng">
                <a:latin typeface="黑体" panose="02010609060101010101" pitchFamily="2" charset="-122"/>
              </a:rPr>
              <a:t>号</a:t>
            </a:r>
            <a:endParaRPr lang="zh-CN" altLang="en-US" sz="3600" b="1" u="sng">
              <a:latin typeface="黑体" panose="0201060906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kumimoji="1" lang="zh-CN" altLang="en-US" sz="3600" b="1">
                <a:latin typeface="宋体" panose="02010600030101010101" pitchFamily="2" charset="-122"/>
              </a:rPr>
              <a:t>气 </a:t>
            </a:r>
            <a:r>
              <a:rPr kumimoji="1" lang="zh-CN" altLang="en-US" sz="3600" b="1" u="sng">
                <a:latin typeface="宋体" panose="02010600030101010101" pitchFamily="2" charset="-122"/>
              </a:rPr>
              <a:t>氛</a:t>
            </a:r>
            <a:endParaRPr kumimoji="1" lang="zh-CN" altLang="en-US" sz="3600" b="1" u="sng">
              <a:latin typeface="宋体" panose="02010600030101010101" pitchFamily="2" charset="-122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836738" y="765175"/>
            <a:ext cx="1563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（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gōu)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763713" y="1341438"/>
            <a:ext cx="178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（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shòu)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763713" y="1989138"/>
            <a:ext cx="178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（</a:t>
            </a:r>
            <a:r>
              <a:rPr kumimoji="1" lang="en-US" altLang="zh-CN" sz="36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xiāo</a:t>
            </a:r>
            <a:r>
              <a:rPr kumimoji="1" lang="en-US" altLang="zh-CN" sz="3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763713" y="2636838"/>
            <a:ext cx="171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（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cu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à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159000" y="3217863"/>
            <a:ext cx="10779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è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908175" y="3933825"/>
            <a:ext cx="1462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 m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ì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692275" y="4652963"/>
            <a:ext cx="2024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 qi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á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 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884363" y="5229225"/>
            <a:ext cx="2255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(yīn yǎ 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6156325" y="771525"/>
            <a:ext cx="1741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xī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sū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165850" y="1412875"/>
            <a:ext cx="2024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(zhōng)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157913" y="2066925"/>
            <a:ext cx="20240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(hu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ì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6021388" y="3355975"/>
            <a:ext cx="2511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(s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ù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n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á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ng)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165850" y="2635250"/>
            <a:ext cx="2024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(wō j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ù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6094413" y="4730750"/>
            <a:ext cx="2249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shǔn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165850" y="4075113"/>
            <a:ext cx="2130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(ji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é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 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l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üè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6300788" y="5443538"/>
            <a:ext cx="14525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(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h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</a:rPr>
              <a:t>á</a:t>
            </a:r>
            <a:r>
              <a:rPr kumimoji="1" lang="en-US" altLang="zh-CN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o</a:t>
            </a:r>
            <a:r>
              <a:rPr kumimoji="1" lang="en-US" altLang="zh-CN" sz="36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</a:rPr>
              <a:t>)</a:t>
            </a:r>
            <a:endParaRPr kumimoji="1" lang="en-US" altLang="zh-CN" sz="3600" b="1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6011863" y="6027738"/>
            <a:ext cx="1890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kumimoji="1" lang="zh-CN" altLang="en-US" sz="3600" b="1">
                <a:solidFill>
                  <a:schemeClr val="folHlink"/>
                </a:solidFill>
                <a:latin typeface="Arial" panose="020B0604020202020204" pitchFamily="34" charset="0"/>
              </a:rPr>
              <a:t>（</a:t>
            </a:r>
            <a:r>
              <a:rPr kumimoji="1" lang="en-US" altLang="zh-CN" sz="3600" b="1">
                <a:solidFill>
                  <a:schemeClr val="folHlink"/>
                </a:solidFill>
                <a:latin typeface="Arial" panose="020B0604020202020204" pitchFamily="34" charset="0"/>
              </a:rPr>
              <a:t>fēn</a:t>
            </a:r>
            <a:r>
              <a:rPr kumimoji="1" lang="zh-CN" altLang="en-US" sz="3600" b="1">
                <a:solidFill>
                  <a:schemeClr val="folHlink"/>
                </a:solidFill>
                <a:latin typeface="Arial" panose="020B0604020202020204" pitchFamily="34" charset="0"/>
              </a:rPr>
              <a:t>）</a:t>
            </a:r>
            <a:endParaRPr kumimoji="1" lang="zh-CN" altLang="en-US" sz="3600" b="1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78" grpId="0"/>
      <p:bldP spid="7179" grpId="0"/>
      <p:bldP spid="7180" grpId="0"/>
      <p:bldP spid="7181" grpId="0"/>
      <p:bldP spid="7182" grpId="0"/>
      <p:bldP spid="7183" grpId="0"/>
      <p:bldP spid="7184" grpId="0"/>
      <p:bldP spid="7186" grpId="0"/>
      <p:bldP spid="7187" grpId="0"/>
      <p:bldP spid="7188" grpId="0"/>
      <p:bldP spid="7189" grpId="0"/>
      <p:bldP spid="7190" grpId="0"/>
      <p:bldP spid="7192" grpId="0"/>
      <p:bldP spid="7197" grpId="0"/>
      <p:bldP spid="7198" grpId="0"/>
      <p:bldP spid="7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116013" y="549275"/>
            <a:ext cx="693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Arial" panose="020B0604020202020204" pitchFamily="34" charset="0"/>
              </a:rPr>
              <a:t>声音杂乱，不清静</a:t>
            </a:r>
            <a:r>
              <a:rPr lang="zh-CN" altLang="en-US" sz="3200">
                <a:latin typeface="Arial" panose="020B0604020202020204" pitchFamily="34" charset="0"/>
              </a:rPr>
              <a:t>。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16013" y="1270000"/>
            <a:ext cx="891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Arial" panose="020B0604020202020204" pitchFamily="34" charset="0"/>
              </a:rPr>
              <a:t>用不正当的手段夺取地位和权力。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  <a:endParaRPr lang="zh-CN" altLang="en-US" sz="3200"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16013" y="1989138"/>
            <a:ext cx="807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Arial" panose="020B0604020202020204" pitchFamily="34" charset="0"/>
              </a:rPr>
              <a:t>抢劫掠夺。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077913" y="2709863"/>
            <a:ext cx="8534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Arial" panose="020B0604020202020204" pitchFamily="34" charset="0"/>
              </a:rPr>
              <a:t>象声词，形容细小的摩擦声。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835150" y="4927600"/>
            <a:ext cx="7993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Arial" panose="020B0604020202020204" pitchFamily="34" charset="0"/>
              </a:rPr>
              <a:t>更高出一招，更好一点。筹，古代计数的工具。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979613" y="5373688"/>
            <a:ext cx="71643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Arial" panose="020B0604020202020204" pitchFamily="34" charset="0"/>
              </a:rPr>
              <a:t>惊慌紧张得举动反常，不知怎么办才好。措，安排，处置。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0" y="549275"/>
            <a:ext cx="2987675" cy="643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喧嚣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篡夺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劫掠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窸窣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悬殊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酷</a:t>
            </a: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爱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更胜一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筹</a:t>
            </a:r>
            <a:endParaRPr lang="zh-CN" altLang="en-US" sz="3200" b="1">
              <a:solidFill>
                <a:srgbClr val="FF0000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惊慌失</a:t>
            </a:r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措</a:t>
            </a:r>
            <a:endParaRPr lang="zh-CN" altLang="en-US" sz="3200" b="1">
              <a:solidFill>
                <a:srgbClr val="FF0000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folHlink"/>
                </a:solidFill>
                <a:ea typeface="黑体" panose="02010609060101010101" pitchFamily="2" charset="-122"/>
              </a:rPr>
              <a:t>弱肉强食</a:t>
            </a:r>
            <a:endParaRPr lang="zh-CN" altLang="en-US" sz="3200" b="1">
              <a:solidFill>
                <a:schemeClr val="folHlink"/>
              </a:solidFill>
              <a:ea typeface="黑体" panose="02010609060101010101" pitchFamily="2" charset="-122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979613" y="6156325"/>
            <a:ext cx="65516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指动物中弱者被强者吃掉。借指弱者被强者欺凌、吞并。</a:t>
            </a:r>
            <a:endParaRPr lang="zh-CN" altLang="en-US" sz="2800" b="1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116013" y="4149725"/>
            <a:ext cx="3744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/>
              <a:t>酷，程度深。</a:t>
            </a:r>
            <a:endParaRPr lang="zh-CN" altLang="en-US" sz="3200" b="1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042988" y="3502025"/>
            <a:ext cx="2952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/>
              <a:t>差别大。</a:t>
            </a:r>
            <a:endParaRPr lang="zh-CN" altLang="en-US" sz="3200" b="1"/>
          </a:p>
        </p:txBody>
      </p:sp>
      <p:sp>
        <p:nvSpPr>
          <p:cNvPr id="35852" name="Text Box 16"/>
          <p:cNvSpPr txBox="1">
            <a:spLocks noChangeArrowheads="1"/>
          </p:cNvSpPr>
          <p:nvPr/>
        </p:nvSpPr>
        <p:spPr bwMode="auto">
          <a:xfrm>
            <a:off x="7883525" y="439738"/>
            <a:ext cx="1152525" cy="1190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chemeClr val="bg2"/>
                </a:solidFill>
                <a:ea typeface="隶书" pitchFamily="49" charset="-122"/>
              </a:rPr>
              <a:t>解释词语</a:t>
            </a:r>
            <a:endParaRPr lang="zh-CN" altLang="en-US" sz="3600">
              <a:solidFill>
                <a:schemeClr val="bg2"/>
              </a:solidFill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12294" grpId="0"/>
      <p:bldP spid="12295" grpId="0"/>
      <p:bldP spid="12296" grpId="0"/>
      <p:bldP spid="12301" grpId="0"/>
      <p:bldP spid="12302" grpId="0"/>
      <p:bldP spid="123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9050" y="911225"/>
            <a:ext cx="8640763" cy="580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/>
              <a:t>满载</a:t>
            </a:r>
            <a:r>
              <a:rPr lang="en-US" altLang="zh-CN" sz="3600" b="1" dirty="0" err="1"/>
              <a:t>zài</a:t>
            </a:r>
            <a:r>
              <a:rPr lang="zh-CN" altLang="en-US" sz="3600" b="1" dirty="0"/>
              <a:t>而归    萤</a:t>
            </a:r>
            <a:r>
              <a:rPr lang="en-US" altLang="zh-CN" sz="3600" b="1" dirty="0" err="1"/>
              <a:t>yíng</a:t>
            </a:r>
            <a:r>
              <a:rPr lang="zh-CN" altLang="en-US" sz="3600" b="1" dirty="0"/>
              <a:t>火虫        雌</a:t>
            </a:r>
            <a:r>
              <a:rPr lang="en-US" altLang="zh-CN" sz="3600" b="1" dirty="0" err="1"/>
              <a:t>cí</a:t>
            </a:r>
            <a:r>
              <a:rPr lang="zh-CN" altLang="en-US" sz="3600" b="1" dirty="0"/>
              <a:t>雄 </a:t>
            </a:r>
            <a:endParaRPr lang="zh-CN" altLang="en-US" sz="3600" b="1" dirty="0"/>
          </a:p>
          <a:p>
            <a:pPr>
              <a:defRPr/>
            </a:pPr>
            <a:r>
              <a:rPr lang="zh-CN" altLang="en-US" sz="3600" b="1" dirty="0"/>
              <a:t>逃窜</a:t>
            </a:r>
            <a:r>
              <a:rPr lang="en-US" altLang="zh-CN" sz="3600" b="1" dirty="0" err="1"/>
              <a:t>cu</a:t>
            </a:r>
            <a:r>
              <a:rPr lang="en-US" altLang="en-US" sz="3600" b="1" dirty="0" err="1"/>
              <a:t>à</a:t>
            </a:r>
            <a:r>
              <a:rPr lang="en-US" altLang="zh-CN" sz="3600" b="1" dirty="0" err="1"/>
              <a:t>n</a:t>
            </a:r>
            <a:r>
              <a:rPr lang="en-US" altLang="zh-CN" sz="3600" b="1" dirty="0"/>
              <a:t>         </a:t>
            </a:r>
            <a:r>
              <a:rPr lang="zh-CN" altLang="en-US" sz="3600" b="1" dirty="0"/>
              <a:t>踢蹬</a:t>
            </a:r>
            <a:r>
              <a:rPr lang="en-US" altLang="zh-CN" sz="3600" b="1" dirty="0" err="1"/>
              <a:t>t</a:t>
            </a:r>
            <a:r>
              <a:rPr lang="en-US" altLang="en-US" sz="3600" b="1" dirty="0" err="1"/>
              <a:t>ī</a:t>
            </a:r>
            <a:r>
              <a:rPr lang="en-US" altLang="zh-CN" sz="3600" b="1" dirty="0"/>
              <a:t> </a:t>
            </a:r>
            <a:r>
              <a:rPr lang="en-US" altLang="zh-CN" sz="3600" b="1" dirty="0" err="1"/>
              <a:t>deng</a:t>
            </a:r>
            <a:r>
              <a:rPr lang="en-US" altLang="zh-CN" sz="3600" b="1" dirty="0"/>
              <a:t>      </a:t>
            </a:r>
            <a:r>
              <a:rPr lang="zh-CN" altLang="en-US" sz="3600" b="1" dirty="0"/>
              <a:t>开膛破肚   </a:t>
            </a:r>
            <a:endParaRPr lang="zh-CN" altLang="en-US" sz="3600" b="1" dirty="0"/>
          </a:p>
          <a:p>
            <a:pPr>
              <a:defRPr/>
            </a:pPr>
            <a:r>
              <a:rPr lang="zh-CN" altLang="en-US" sz="3600" b="1" dirty="0"/>
              <a:t>俘</a:t>
            </a:r>
            <a:r>
              <a:rPr lang="en-US" altLang="zh-CN" sz="3600" b="1" dirty="0" err="1"/>
              <a:t>fú</a:t>
            </a:r>
            <a:r>
              <a:rPr lang="zh-CN" altLang="en-US" sz="3600" b="1" dirty="0"/>
              <a:t>虏</a:t>
            </a:r>
            <a:r>
              <a:rPr lang="en-US" altLang="zh-CN" sz="3600" b="1" dirty="0" err="1"/>
              <a:t>l</a:t>
            </a:r>
            <a:r>
              <a:rPr lang="en-US" altLang="en-US" sz="3600" b="1" dirty="0" err="1"/>
              <a:t>ǔ</a:t>
            </a:r>
            <a:r>
              <a:rPr lang="en-US" altLang="zh-CN" sz="3600" b="1" dirty="0"/>
              <a:t>           </a:t>
            </a:r>
            <a:r>
              <a:rPr lang="zh-CN" altLang="en-US" sz="3600" b="1" dirty="0"/>
              <a:t>撇</a:t>
            </a:r>
            <a:r>
              <a:rPr lang="en-US" altLang="zh-CN" sz="3600" b="1" dirty="0" err="1"/>
              <a:t>piē</a:t>
            </a:r>
            <a:r>
              <a:rPr lang="zh-CN" altLang="en-US" sz="3600" b="1" dirty="0"/>
              <a:t>开             和睦</a:t>
            </a:r>
            <a:r>
              <a:rPr lang="en-US" altLang="zh-CN" sz="3600" b="1" dirty="0" err="1"/>
              <a:t>m</a:t>
            </a:r>
            <a:r>
              <a:rPr lang="en-US" altLang="en-US" sz="3600" b="1" dirty="0" err="1"/>
              <a:t>ù</a:t>
            </a:r>
            <a:r>
              <a:rPr lang="en-US" altLang="zh-CN" sz="3600" b="1" dirty="0"/>
              <a:t>    </a:t>
            </a:r>
            <a:endParaRPr lang="en-US" altLang="zh-CN" sz="3600" b="1" dirty="0"/>
          </a:p>
          <a:p>
            <a:pPr>
              <a:defRPr/>
            </a:pPr>
            <a:r>
              <a:rPr lang="zh-CN" altLang="en-US" sz="3600" b="1" dirty="0"/>
              <a:t>妒</a:t>
            </a:r>
            <a:r>
              <a:rPr lang="en-US" altLang="zh-CN" sz="3600" b="1" dirty="0" err="1"/>
              <a:t>dù</a:t>
            </a:r>
            <a:r>
              <a:rPr lang="zh-CN" altLang="en-US" sz="3600" b="1" dirty="0"/>
              <a:t>忌             唾</a:t>
            </a:r>
            <a:r>
              <a:rPr lang="en-US" altLang="zh-CN" sz="3600" b="1" dirty="0" err="1"/>
              <a:t>tuò</a:t>
            </a:r>
            <a:r>
              <a:rPr lang="zh-CN" altLang="en-US" sz="3600" b="1" dirty="0"/>
              <a:t>液</a:t>
            </a:r>
            <a:endParaRPr lang="zh-CN" altLang="en-US" sz="3600" b="1" dirty="0"/>
          </a:p>
          <a:p>
            <a:pPr>
              <a:defRPr/>
            </a:pPr>
            <a:r>
              <a:rPr lang="zh-CN" altLang="en-US" sz="3600" b="1" dirty="0"/>
              <a:t>扰乱：搅扰，使混乱和不安。</a:t>
            </a:r>
            <a:endParaRPr lang="zh-CN" altLang="en-US" sz="3600" b="1" dirty="0"/>
          </a:p>
          <a:p>
            <a:pPr>
              <a:defRPr/>
            </a:pPr>
            <a:r>
              <a:rPr lang="zh-CN" altLang="en-US" sz="3600" b="1" dirty="0"/>
              <a:t>哀鸣：悲哀地叫。</a:t>
            </a:r>
            <a:endParaRPr lang="zh-CN" altLang="en-US" sz="3600" b="1" dirty="0"/>
          </a:p>
          <a:p>
            <a:pPr>
              <a:defRPr/>
            </a:pPr>
            <a:r>
              <a:rPr lang="zh-CN" altLang="en-US" sz="3600" b="1" dirty="0"/>
              <a:t>沉寂：十分寂静。</a:t>
            </a:r>
            <a:endParaRPr lang="zh-CN" altLang="en-US" sz="3600" b="1" dirty="0"/>
          </a:p>
          <a:p>
            <a:pPr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3600" b="1" dirty="0"/>
              <a:t>静谧</a:t>
            </a:r>
            <a:r>
              <a:rPr lang="en-US" altLang="zh-CN" sz="3600" b="1" dirty="0"/>
              <a:t>:   </a:t>
            </a:r>
            <a:r>
              <a:rPr lang="zh-CN" altLang="en-US" sz="3600" b="1" dirty="0"/>
              <a:t>安静。</a:t>
            </a:r>
            <a:endParaRPr lang="zh-CN" altLang="en-US" sz="3600" b="1" dirty="0"/>
          </a:p>
          <a:p>
            <a:pPr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喑 哑：嗓子干涩发不出声音或发音低而不清楚。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22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2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2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0</TotalTime>
  <Words>5000</Words>
  <Application>WPS 演示</Application>
  <PresentationFormat>全屏显示(4:3)</PresentationFormat>
  <Paragraphs>289</Paragraphs>
  <Slides>32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4" baseType="lpstr">
      <vt:lpstr>Arial</vt:lpstr>
      <vt:lpstr>宋体</vt:lpstr>
      <vt:lpstr>Wingdings</vt:lpstr>
      <vt:lpstr>Garamond</vt:lpstr>
      <vt:lpstr>Calibri</vt:lpstr>
      <vt:lpstr>Calibri</vt:lpstr>
      <vt:lpstr>Times New Roman</vt:lpstr>
      <vt:lpstr>华文行楷</vt:lpstr>
      <vt:lpstr>微软雅黑</vt:lpstr>
      <vt:lpstr>方正舒体</vt:lpstr>
      <vt:lpstr>黑体</vt:lpstr>
      <vt:lpstr>Times New Roman</vt:lpstr>
      <vt:lpstr>隶书</vt:lpstr>
      <vt:lpstr>Segoe Print</vt:lpstr>
      <vt:lpstr>Arial Unicode MS</vt:lpstr>
      <vt:lpstr>华文新魏</vt:lpstr>
      <vt:lpstr>楷体_GB2312</vt:lpstr>
      <vt:lpstr>Arial</vt:lpstr>
      <vt:lpstr>新宋体</vt:lpstr>
      <vt:lpstr>第一PPT模板网-WWW.1PPT.COM</vt:lpstr>
      <vt:lpstr>第一PPT模板网-WWW.1PPT.COM 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读准下列字音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讨论回答：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furen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19</cp:revision>
  <dcterms:created xsi:type="dcterms:W3CDTF">2005-11-14T12:52:00Z</dcterms:created>
  <dcterms:modified xsi:type="dcterms:W3CDTF">2018-06-05T08:29:33Z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