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9"/>
  </p:notesMasterIdLst>
  <p:sldIdLst>
    <p:sldId id="259" r:id="rId4"/>
    <p:sldId id="270" r:id="rId5"/>
    <p:sldId id="271" r:id="rId6"/>
    <p:sldId id="272" r:id="rId7"/>
    <p:sldId id="273" r:id="rId8"/>
    <p:sldId id="274" r:id="rId10"/>
    <p:sldId id="275" r:id="rId11"/>
    <p:sldId id="256" r:id="rId12"/>
    <p:sldId id="257" r:id="rId13"/>
    <p:sldId id="265" r:id="rId14"/>
    <p:sldId id="266" r:id="rId15"/>
    <p:sldId id="264" r:id="rId16"/>
    <p:sldId id="261" r:id="rId17"/>
    <p:sldId id="260" r:id="rId18"/>
    <p:sldId id="280" r:id="rId19"/>
    <p:sldId id="267" r:id="rId20"/>
    <p:sldId id="262" r:id="rId21"/>
    <p:sldId id="268" r:id="rId22"/>
    <p:sldId id="283" r:id="rId23"/>
    <p:sldId id="269" r:id="rId24"/>
    <p:sldId id="276" r:id="rId25"/>
    <p:sldId id="263" r:id="rId26"/>
    <p:sldId id="281" r:id="rId27"/>
    <p:sldId id="284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99"/>
    <a:srgbClr val="FF00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>
        <p:scale>
          <a:sx n="105" d="100"/>
          <a:sy n="105" d="100"/>
        </p:scale>
        <p:origin x="-15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583C19C-9500-4570-93EE-419F7849D8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04B7C44-2A21-48FC-B35C-4334A934739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fld id="{A2EC9752-8E25-49C5-AD6D-EFA4ACA2A3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fld id="{55025264-2635-49DE-A0C5-FC67F52CDA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模板：</a:t>
            </a:r>
            <a:r>
              <a:rPr lang="en-US" altLang="zh-CN" smtClean="0">
                <a:solidFill>
                  <a:srgbClr val="4A452A"/>
                </a:solidFill>
                <a:hlinkClick r:id="rId3"/>
              </a:rPr>
              <a:t>www.1ppt.com/moban/</a:t>
            </a:r>
            <a:r>
              <a:rPr lang="en-US" altLang="zh-CN" smtClean="0">
                <a:solidFill>
                  <a:srgbClr val="4A452A"/>
                </a:solidFill>
              </a:rPr>
              <a:t>                  PPT</a:t>
            </a:r>
            <a:r>
              <a:rPr lang="zh-CN" altLang="en-US" smtClean="0">
                <a:solidFill>
                  <a:srgbClr val="4A452A"/>
                </a:solidFill>
              </a:rPr>
              <a:t>素材：</a:t>
            </a:r>
            <a:r>
              <a:rPr lang="en-US" altLang="zh-CN" smtClean="0">
                <a:solidFill>
                  <a:srgbClr val="4A452A"/>
                </a:solidFill>
                <a:hlinkClick r:id="rId4"/>
              </a:rPr>
              <a:t>www.1ppt.com/sucai/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背景：</a:t>
            </a:r>
            <a:r>
              <a:rPr lang="en-US" altLang="zh-CN" smtClean="0">
                <a:solidFill>
                  <a:srgbClr val="4A452A"/>
                </a:solidFill>
                <a:hlinkClick r:id="rId5"/>
              </a:rPr>
              <a:t>www.1ppt.com/beijing/</a:t>
            </a:r>
            <a:r>
              <a:rPr lang="en-US" altLang="zh-CN" smtClean="0">
                <a:solidFill>
                  <a:srgbClr val="4A452A"/>
                </a:solidFill>
              </a:rPr>
              <a:t>                   PPT</a:t>
            </a:r>
            <a:r>
              <a:rPr lang="zh-CN" altLang="en-US" smtClean="0">
                <a:solidFill>
                  <a:srgbClr val="4A452A"/>
                </a:solidFill>
              </a:rPr>
              <a:t>图表：</a:t>
            </a:r>
            <a:r>
              <a:rPr lang="en-US" altLang="zh-CN" smtClean="0">
                <a:solidFill>
                  <a:srgbClr val="4A452A"/>
                </a:solidFill>
                <a:hlinkClick r:id="rId6"/>
              </a:rPr>
              <a:t>www.1ppt.com/tubiao/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下载：</a:t>
            </a:r>
            <a:r>
              <a:rPr lang="en-US" altLang="zh-CN" smtClean="0">
                <a:solidFill>
                  <a:srgbClr val="4A452A"/>
                </a:solidFill>
                <a:hlinkClick r:id="rId7"/>
              </a:rPr>
              <a:t>www.1ppt.com/xiazai/</a:t>
            </a:r>
            <a:r>
              <a:rPr lang="en-US" altLang="zh-CN" smtClean="0">
                <a:solidFill>
                  <a:srgbClr val="4A452A"/>
                </a:solidFill>
              </a:rPr>
              <a:t>                     PPT</a:t>
            </a:r>
            <a:r>
              <a:rPr lang="zh-CN" altLang="en-US" smtClean="0">
                <a:solidFill>
                  <a:srgbClr val="4A452A"/>
                </a:solidFill>
              </a:rPr>
              <a:t>教程： </a:t>
            </a:r>
            <a:r>
              <a:rPr lang="en-US" altLang="zh-CN" smtClean="0">
                <a:solidFill>
                  <a:srgbClr val="4A452A"/>
                </a:solidFill>
                <a:hlinkClick r:id="rId8"/>
              </a:rPr>
              <a:t>www.1ppt.com/powerpoint/</a:t>
            </a:r>
            <a:r>
              <a:rPr lang="en-US" altLang="zh-CN" smtClean="0">
                <a:solidFill>
                  <a:srgbClr val="4A452A"/>
                </a:solidFill>
              </a:rPr>
              <a:t>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资料下载：</a:t>
            </a:r>
            <a:r>
              <a:rPr lang="en-US" altLang="zh-CN" smtClean="0">
                <a:solidFill>
                  <a:srgbClr val="4A452A"/>
                </a:solidFill>
                <a:hlinkClick r:id="rId9"/>
              </a:rPr>
              <a:t>www.1ppt.com/ziliao/</a:t>
            </a:r>
            <a:r>
              <a:rPr lang="en-US" altLang="zh-CN" smtClean="0">
                <a:solidFill>
                  <a:srgbClr val="4A452A"/>
                </a:solidFill>
              </a:rPr>
              <a:t>                   </a:t>
            </a:r>
            <a:r>
              <a:rPr lang="zh-CN" altLang="en-US" smtClean="0">
                <a:solidFill>
                  <a:srgbClr val="4A452A"/>
                </a:solidFill>
              </a:rPr>
              <a:t>范文下载：</a:t>
            </a:r>
            <a:r>
              <a:rPr lang="en-US" altLang="zh-CN" smtClean="0">
                <a:solidFill>
                  <a:srgbClr val="4A452A"/>
                </a:solidFill>
                <a:hlinkClick r:id="rId10"/>
              </a:rPr>
              <a:t>www.1ppt.com/fanwen/</a:t>
            </a:r>
            <a:r>
              <a:rPr lang="en-US" altLang="zh-CN" smtClean="0">
                <a:solidFill>
                  <a:srgbClr val="4A452A"/>
                </a:solidFill>
              </a:rPr>
              <a:t>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试卷下载：</a:t>
            </a:r>
            <a:r>
              <a:rPr lang="en-US" altLang="zh-CN" smtClean="0">
                <a:solidFill>
                  <a:srgbClr val="4A452A"/>
                </a:solidFill>
                <a:hlinkClick r:id="rId11"/>
              </a:rPr>
              <a:t>www.1ppt.com/shiti/</a:t>
            </a:r>
            <a:r>
              <a:rPr lang="en-US" altLang="zh-CN" smtClean="0">
                <a:solidFill>
                  <a:srgbClr val="4A452A"/>
                </a:solidFill>
              </a:rPr>
              <a:t>                     </a:t>
            </a:r>
            <a:r>
              <a:rPr lang="zh-CN" altLang="en-US" smtClean="0">
                <a:solidFill>
                  <a:srgbClr val="4A452A"/>
                </a:solidFill>
              </a:rPr>
              <a:t>教案下载：</a:t>
            </a:r>
            <a:r>
              <a:rPr lang="en-US" altLang="zh-CN" smtClean="0">
                <a:solidFill>
                  <a:srgbClr val="4A452A"/>
                </a:solidFill>
                <a:hlinkClick r:id="rId12"/>
              </a:rPr>
              <a:t>www.1ppt.com/jiaoan/</a:t>
            </a:r>
            <a:r>
              <a:rPr lang="en-US" altLang="zh-CN" smtClean="0">
                <a:solidFill>
                  <a:srgbClr val="4A452A"/>
                </a:solidFill>
              </a:rPr>
              <a:t>       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PPT</a:t>
            </a:r>
            <a:r>
              <a:rPr lang="zh-CN" altLang="en-US" smtClean="0">
                <a:solidFill>
                  <a:srgbClr val="4A452A"/>
                </a:solidFill>
              </a:rPr>
              <a:t>论坛：</a:t>
            </a:r>
            <a:r>
              <a:rPr lang="en-US" altLang="zh-CN" smtClean="0">
                <a:solidFill>
                  <a:srgbClr val="4A452A"/>
                </a:solidFill>
                <a:hlinkClick r:id="rId13"/>
              </a:rPr>
              <a:t>www.1ppt.cn</a:t>
            </a:r>
            <a:r>
              <a:rPr lang="en-US" altLang="zh-CN" smtClean="0">
                <a:solidFill>
                  <a:srgbClr val="4A452A"/>
                </a:solidFill>
              </a:rPr>
              <a:t>                                      PPT</a:t>
            </a:r>
            <a:r>
              <a:rPr lang="zh-CN" altLang="en-US" smtClean="0">
                <a:solidFill>
                  <a:srgbClr val="4A452A"/>
                </a:solidFill>
              </a:rPr>
              <a:t>课件：</a:t>
            </a:r>
            <a:r>
              <a:rPr lang="en-US" altLang="zh-CN" smtClean="0">
                <a:solidFill>
                  <a:srgbClr val="4A452A"/>
                </a:solidFill>
                <a:hlinkClick r:id="rId14"/>
              </a:rPr>
              <a:t>www.1ppt.com/kejian/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语文课件：</a:t>
            </a:r>
            <a:r>
              <a:rPr lang="en-US" altLang="zh-CN" smtClean="0">
                <a:solidFill>
                  <a:srgbClr val="4A452A"/>
                </a:solidFill>
                <a:hlinkClick r:id="rId15"/>
              </a:rPr>
              <a:t>www.1ppt.com/kejian/yuwen/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数学课件：</a:t>
            </a:r>
            <a:r>
              <a:rPr lang="en-US" altLang="zh-CN" smtClean="0">
                <a:solidFill>
                  <a:srgbClr val="4A452A"/>
                </a:solidFill>
                <a:hlinkClick r:id="rId16"/>
              </a:rPr>
              <a:t>www.1ppt.com/kejian/shuxue/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英语课件：</a:t>
            </a:r>
            <a:r>
              <a:rPr lang="en-US" altLang="zh-CN" smtClean="0">
                <a:solidFill>
                  <a:srgbClr val="4A452A"/>
                </a:solidFill>
                <a:hlinkClick r:id="rId17"/>
              </a:rPr>
              <a:t>www.1ppt.com/kejian/yingyu/</a:t>
            </a:r>
            <a:r>
              <a:rPr lang="en-US" altLang="zh-CN" smtClean="0">
                <a:solidFill>
                  <a:srgbClr val="4A452A"/>
                </a:solidFill>
              </a:rPr>
              <a:t>    </a:t>
            </a:r>
            <a:r>
              <a:rPr lang="zh-CN" altLang="en-US" smtClean="0">
                <a:solidFill>
                  <a:srgbClr val="4A452A"/>
                </a:solidFill>
              </a:rPr>
              <a:t>美术课件：</a:t>
            </a:r>
            <a:r>
              <a:rPr lang="en-US" altLang="zh-CN" smtClean="0">
                <a:solidFill>
                  <a:srgbClr val="4A452A"/>
                </a:solidFill>
                <a:hlinkClick r:id="rId18"/>
              </a:rPr>
              <a:t>www.1ppt.com/kejian/meishu/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科学课件：</a:t>
            </a:r>
            <a:r>
              <a:rPr lang="en-US" altLang="zh-CN" smtClean="0">
                <a:solidFill>
                  <a:srgbClr val="4A452A"/>
                </a:solidFill>
                <a:hlinkClick r:id="rId19"/>
              </a:rPr>
              <a:t>www.1ppt.com/kejian/kexue/</a:t>
            </a:r>
            <a:r>
              <a:rPr lang="en-US" altLang="zh-CN" smtClean="0">
                <a:solidFill>
                  <a:srgbClr val="4A452A"/>
                </a:solidFill>
              </a:rPr>
              <a:t>     </a:t>
            </a:r>
            <a:r>
              <a:rPr lang="zh-CN" altLang="en-US" smtClean="0">
                <a:solidFill>
                  <a:srgbClr val="4A452A"/>
                </a:solidFill>
              </a:rPr>
              <a:t>物理课件：</a:t>
            </a:r>
            <a:r>
              <a:rPr lang="en-US" altLang="zh-CN" smtClean="0">
                <a:solidFill>
                  <a:srgbClr val="4A452A"/>
                </a:solidFill>
                <a:hlinkClick r:id="rId20"/>
              </a:rPr>
              <a:t>www.1ppt.com/kejian/wuli/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化学课件：</a:t>
            </a:r>
            <a:r>
              <a:rPr lang="en-US" altLang="zh-CN" smtClean="0">
                <a:solidFill>
                  <a:srgbClr val="4A452A"/>
                </a:solidFill>
                <a:hlinkClick r:id="rId21"/>
              </a:rPr>
              <a:t>www.1ppt.com/kejian/huaxue/</a:t>
            </a:r>
            <a:r>
              <a:rPr lang="en-US" altLang="zh-CN" smtClean="0">
                <a:solidFill>
                  <a:srgbClr val="4A452A"/>
                </a:solidFill>
              </a:rPr>
              <a:t>  </a:t>
            </a:r>
            <a:r>
              <a:rPr lang="zh-CN" altLang="en-US" smtClean="0">
                <a:solidFill>
                  <a:srgbClr val="4A452A"/>
                </a:solidFill>
              </a:rPr>
              <a:t>生物课件：</a:t>
            </a:r>
            <a:r>
              <a:rPr lang="en-US" altLang="zh-CN" smtClean="0">
                <a:solidFill>
                  <a:srgbClr val="4A452A"/>
                </a:solidFill>
                <a:hlinkClick r:id="rId22"/>
              </a:rPr>
              <a:t>www.1ppt.com/kejian/shengwu/</a:t>
            </a:r>
            <a:r>
              <a:rPr lang="en-US" altLang="zh-CN" smtClean="0">
                <a:solidFill>
                  <a:srgbClr val="4A452A"/>
                </a:solidFill>
              </a:rPr>
              <a:t>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A452A"/>
                </a:solidFill>
              </a:rPr>
              <a:t>地理课件：</a:t>
            </a:r>
            <a:r>
              <a:rPr lang="en-US" altLang="zh-CN" smtClean="0">
                <a:solidFill>
                  <a:srgbClr val="4A452A"/>
                </a:solidFill>
                <a:hlinkClick r:id="rId23"/>
              </a:rPr>
              <a:t>www.1ppt.com/kejian/dili/</a:t>
            </a:r>
            <a:r>
              <a:rPr lang="en-US" altLang="zh-CN" smtClean="0">
                <a:solidFill>
                  <a:srgbClr val="4A452A"/>
                </a:solidFill>
              </a:rPr>
              <a:t>          </a:t>
            </a:r>
            <a:r>
              <a:rPr lang="zh-CN" altLang="en-US" smtClean="0">
                <a:solidFill>
                  <a:srgbClr val="4A452A"/>
                </a:solidFill>
              </a:rPr>
              <a:t>历史课件：</a:t>
            </a:r>
            <a:r>
              <a:rPr lang="en-US" altLang="zh-CN" smtClean="0">
                <a:solidFill>
                  <a:srgbClr val="4A452A"/>
                </a:solidFill>
                <a:hlinkClick r:id="rId24"/>
              </a:rPr>
              <a:t>www.1ppt.com/kejian/lishi/</a:t>
            </a:r>
            <a:r>
              <a:rPr lang="en-US" altLang="zh-CN" smtClean="0">
                <a:solidFill>
                  <a:srgbClr val="4A452A"/>
                </a:solidFill>
              </a:rPr>
              <a:t>        </a:t>
            </a:r>
            <a:endParaRPr lang="en-US" altLang="zh-CN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solidFill>
                  <a:srgbClr val="4A452A"/>
                </a:solidFill>
              </a:rPr>
              <a:t>  </a:t>
            </a:r>
            <a:endParaRPr lang="zh-CN" altLang="en-US" smtClean="0">
              <a:solidFill>
                <a:srgbClr val="4A452A"/>
              </a:solidFill>
            </a:endParaRPr>
          </a:p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fld id="{B30CB014-B9DB-4DEB-9B9C-C99678DEEA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9287C-7BCF-4552-950E-588B90AA0E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598B0-0429-4319-96A9-472D43A2E5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31671-25B2-464E-A67A-A9346D9C331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4A1A-D99B-47B8-9D02-5B0398A487A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1EC20BC6-41E2-4E84-A951-CA86C5F3D54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8132C19C-C6A4-4911-9CED-3130200C21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1DBD8D96-3B7B-478A-A0D4-6650BA8719C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83E9F244-54DC-4E4F-95F2-3A7572613F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7E973C7A-892C-4062-A2B6-DD014B6C21A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2F9B64EB-9685-4B5C-B3A9-624CB93136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9FC0CD51-03BB-43BD-86F6-DA3299910B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0DD12987-C9F1-4449-82C7-A16D0031E3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607ADA2E-9CB7-4EA8-8F25-DFA7B3C8C1AB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92BDA62C-517C-43CA-9365-A14F20008E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4CE029F6-2F25-4AB3-8744-BA2BFF42CE9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0065F9C6-B1E6-42A0-9A49-E3B3DD4AB9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88CA76F4-CAB3-4D90-80F6-16AA8D971A75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595D3389-2C62-4D29-8506-BCA618C63C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84293-C588-45B4-B57F-3C860792D8F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63B37557-6094-43BC-BE70-FE02F2D8CAA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2E68CB7C-CB73-475F-B148-75F4BB6BFC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D8D96E47-C69D-447D-87F1-2E9BA3D125C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6B7067B3-CB3A-4B4A-A805-BB3F07B197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E8BB2207-182A-4CF4-9FB1-0B9442E6871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1084D5FB-596B-4D9D-8527-B087C6892C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F01276FA-A0EF-4BE5-9B91-1A82C615AA4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楷体_GB2312" pitchFamily="49" charset="-122"/>
              </a:defRPr>
            </a:lvl1pPr>
          </a:lstStyle>
          <a:p>
            <a:pPr>
              <a:defRPr/>
            </a:pPr>
            <a:fld id="{1D0B2F20-8743-48C2-B8F2-BB760D454C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98D6-DB7E-462D-817A-9B5D6C231D1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A7C39-C4DF-467D-A172-5CEACC92354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C69A6-E2A9-4C4E-B795-2F893A0923F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905D5-C1B2-4E36-8144-B93531DAC4D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34BAA-CDFC-45BE-8F55-8395B528EF3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65A13-17F6-4CBE-A16E-3EFAE84EEC6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CBC2A-EFF9-4C10-B981-0810EEB3D09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 smtClean="0">
                <a:ea typeface="+mn-ea"/>
              </a:defRPr>
            </a:lvl1pPr>
          </a:lstStyle>
          <a:p>
            <a:pPr>
              <a:defRPr/>
            </a:pPr>
            <a:fld id="{BBEB80D0-723F-4A3C-8D52-A3732E7BBD1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5AE0C1F-5991-4035-BBE5-2C234E5213A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53C9F42-EC00-49AE-9C94-418C9D9DED1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0.jpeg"/><Relationship Id="rId2" Type="http://schemas.openxmlformats.org/officeDocument/2006/relationships/hyperlink" Target="http://baike.baidu.com/image/f392492cf50586ac8b139938" TargetMode="Externa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hyperlink" Target="http://baike.baidu.com/image/d56b363416dd1e0b5bb5f5d3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4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25.png"/><Relationship Id="rId18" Type="http://schemas.openxmlformats.org/officeDocument/2006/relationships/image" Target="../media/image24.png"/><Relationship Id="rId17" Type="http://schemas.openxmlformats.org/officeDocument/2006/relationships/image" Target="../media/image23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8921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96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绿色蝈蝈</a:t>
            </a:r>
            <a:endParaRPr lang="zh-CN" altLang="en-US" sz="96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3352800"/>
            <a:ext cx="3048000" cy="6858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ea typeface="楷体_GB2312" pitchFamily="49" charset="-122"/>
              </a:rPr>
              <a:t>法布尔</a:t>
            </a:r>
            <a:endParaRPr lang="zh-CN" altLang="en-US" b="1" smtClean="0">
              <a:ea typeface="楷体_GB2312" pitchFamily="49" charset="-122"/>
            </a:endParaRPr>
          </a:p>
        </p:txBody>
      </p:sp>
      <p:pic>
        <p:nvPicPr>
          <p:cNvPr id="14340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76400" y="2362200"/>
            <a:ext cx="5870575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16188" y="6110288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defRPr/>
            </a:pP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0" descr="图片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24000" y="1219200"/>
            <a:ext cx="61722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00400" y="712788"/>
            <a:ext cx="5867400" cy="5688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zh-CN" sz="2800" b="1" i="1" smtClean="0">
                <a:solidFill>
                  <a:schemeClr val="tx2"/>
                </a:solidFill>
              </a:rPr>
              <a:t>          </a:t>
            </a:r>
            <a:r>
              <a:rPr lang="zh-CN" altLang="en-US" sz="2800" b="1" i="1" smtClean="0">
                <a:solidFill>
                  <a:schemeClr val="tx2"/>
                </a:solidFill>
              </a:rPr>
              <a:t>亨利</a:t>
            </a:r>
            <a:r>
              <a:rPr lang="en-US" altLang="zh-CN" sz="2800" b="1" i="1" smtClean="0">
                <a:solidFill>
                  <a:schemeClr val="tx2"/>
                </a:solidFill>
              </a:rPr>
              <a:t>.</a:t>
            </a:r>
            <a:r>
              <a:rPr lang="zh-CN" altLang="en-US" sz="2800" b="1" i="1" smtClean="0">
                <a:solidFill>
                  <a:schemeClr val="tx2"/>
                </a:solidFill>
              </a:rPr>
              <a:t>法布尔</a:t>
            </a:r>
            <a:r>
              <a:rPr lang="zh-CN" altLang="en-US" sz="2800" b="1" smtClean="0">
                <a:solidFill>
                  <a:schemeClr val="tx2"/>
                </a:solidFill>
              </a:rPr>
              <a:t>（</a:t>
            </a:r>
            <a:r>
              <a:rPr lang="en-US" altLang="zh-CN" sz="2800" b="1" smtClean="0">
                <a:solidFill>
                  <a:schemeClr val="tx2"/>
                </a:solidFill>
              </a:rPr>
              <a:t>1823—1915</a:t>
            </a:r>
            <a:r>
              <a:rPr lang="zh-CN" altLang="en-US" sz="2800" b="1" smtClean="0">
                <a:solidFill>
                  <a:schemeClr val="tx2"/>
                </a:solidFill>
              </a:rPr>
              <a:t>）法国著名科学家，科普作家。法布尔是第一位在自然环境中研究昆虫的科学家，他穷毕生之力深入昆虫世界，在自然环境中对昆虫进行观察与实验，真实地记录下昆虫的本能与习性，</a:t>
            </a:r>
            <a:r>
              <a:rPr lang="en-US" altLang="zh-CN" sz="2800" b="1" smtClean="0"/>
              <a:t>1879</a:t>
            </a:r>
            <a:r>
              <a:rPr lang="zh-CN" altLang="en-US" sz="2800" b="1" smtClean="0"/>
              <a:t>年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昆虫记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第一卷问世，</a:t>
            </a:r>
            <a:r>
              <a:rPr lang="en-US" altLang="zh-CN" sz="2800" b="1" smtClean="0"/>
              <a:t>1880</a:t>
            </a:r>
            <a:r>
              <a:rPr lang="zh-CN" altLang="en-US" sz="2800" b="1" smtClean="0"/>
              <a:t>年开始搬进荒石园，写了一卷又一卷</a:t>
            </a:r>
            <a:r>
              <a:rPr lang="en-US" altLang="zh-CN" sz="2800" b="1" smtClean="0"/>
              <a:t>《</a:t>
            </a:r>
            <a:r>
              <a:rPr lang="zh-CN" altLang="en-US" sz="2800" b="1" smtClean="0"/>
              <a:t>昆虫记</a:t>
            </a:r>
            <a:r>
              <a:rPr lang="en-US" altLang="zh-CN" sz="2800" b="1" smtClean="0"/>
              <a:t>》</a:t>
            </a:r>
            <a:r>
              <a:rPr lang="zh-CN" altLang="en-US" sz="2800" b="1" smtClean="0"/>
              <a:t>，度过</a:t>
            </a:r>
            <a:r>
              <a:rPr lang="en-US" altLang="zh-CN" sz="2800" b="1" smtClean="0"/>
              <a:t>35</a:t>
            </a:r>
            <a:r>
              <a:rPr lang="zh-CN" altLang="en-US" sz="2800" b="1" smtClean="0"/>
              <a:t>年余生。</a:t>
            </a:r>
            <a:r>
              <a:rPr lang="zh-CN" altLang="en-US" sz="2800" smtClean="0"/>
              <a:t> </a:t>
            </a:r>
            <a:endParaRPr lang="zh-CN" altLang="en-US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sz="2800" b="1" smtClean="0">
                <a:solidFill>
                  <a:srgbClr val="F20000"/>
                </a:solidFill>
              </a:rPr>
              <a:t>           鲁迅曾把</a:t>
            </a:r>
            <a:r>
              <a:rPr lang="en-US" altLang="zh-CN" sz="2800" b="1" smtClean="0">
                <a:solidFill>
                  <a:srgbClr val="F20000"/>
                </a:solidFill>
              </a:rPr>
              <a:t>《</a:t>
            </a:r>
            <a:r>
              <a:rPr lang="zh-CN" altLang="en-US" sz="2800" b="1" smtClean="0">
                <a:solidFill>
                  <a:srgbClr val="F20000"/>
                </a:solidFill>
              </a:rPr>
              <a:t>昆虫记</a:t>
            </a:r>
            <a:r>
              <a:rPr lang="en-US" altLang="zh-CN" sz="2800" b="1" smtClean="0">
                <a:solidFill>
                  <a:srgbClr val="F20000"/>
                </a:solidFill>
              </a:rPr>
              <a:t>》</a:t>
            </a:r>
            <a:r>
              <a:rPr lang="zh-CN" altLang="en-US" sz="2800" b="1" smtClean="0">
                <a:solidFill>
                  <a:srgbClr val="F20000"/>
                </a:solidFill>
              </a:rPr>
              <a:t>称为“讲昆虫故事”“讲昆虫生活”的楷模。</a:t>
            </a:r>
            <a:endParaRPr lang="zh-CN" altLang="en-US" sz="2800" b="1" smtClean="0">
              <a:solidFill>
                <a:srgbClr val="F20000"/>
              </a:solidFill>
            </a:endParaRPr>
          </a:p>
        </p:txBody>
      </p:sp>
      <p:pic>
        <p:nvPicPr>
          <p:cNvPr id="24579" name="Picture 3" descr="fabre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81000" y="228600"/>
            <a:ext cx="2852738" cy="304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0" name="Picture 7" descr="f392492cf50586ac8b1399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276600"/>
            <a:ext cx="2819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sz="half" idx="2"/>
          </p:nvPr>
        </p:nvSpPr>
        <p:spPr>
          <a:xfrm>
            <a:off x="-304800" y="1143000"/>
            <a:ext cx="9448800" cy="5903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kumimoji="1" lang="en-US" altLang="zh-CN" smtClean="0"/>
              <a:t>    </a:t>
            </a:r>
            <a:endParaRPr kumimoji="1"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endParaRPr kumimoji="1"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r>
              <a:rPr kumimoji="1" lang="en-US" altLang="zh-CN" smtClean="0">
                <a:solidFill>
                  <a:srgbClr val="F20000"/>
                </a:solidFill>
              </a:rPr>
              <a:t> </a:t>
            </a:r>
            <a:endParaRPr kumimoji="1"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r>
              <a:rPr kumimoji="1" lang="en-US" altLang="zh-CN" smtClean="0">
                <a:solidFill>
                  <a:srgbClr val="F20000"/>
                </a:solidFill>
              </a:rPr>
              <a:t>   xuān xiāo    wō jù        </a:t>
            </a:r>
            <a:r>
              <a:rPr lang="en-US" altLang="zh-CN" smtClean="0">
                <a:solidFill>
                  <a:srgbClr val="F20000"/>
                </a:solidFill>
              </a:rPr>
              <a:t>r</a:t>
            </a:r>
            <a:r>
              <a:rPr kumimoji="1" lang="en-US" altLang="zh-CN" smtClean="0">
                <a:solidFill>
                  <a:srgbClr val="F20000"/>
                </a:solidFill>
              </a:rPr>
              <a:t>ă</a:t>
            </a:r>
            <a:r>
              <a:rPr lang="en-US" altLang="zh-CN" smtClean="0">
                <a:solidFill>
                  <a:srgbClr val="F20000"/>
                </a:solidFill>
              </a:rPr>
              <a:t>o           </a:t>
            </a:r>
            <a:r>
              <a:rPr kumimoji="1" lang="en-US" altLang="zh-CN" smtClean="0">
                <a:solidFill>
                  <a:srgbClr val="F20000"/>
                </a:solidFill>
              </a:rPr>
              <a:t> ā</a:t>
            </a:r>
            <a:r>
              <a:rPr lang="en-US" altLang="zh-CN" smtClean="0">
                <a:solidFill>
                  <a:srgbClr val="F20000"/>
                </a:solidFill>
              </a:rPr>
              <a:t>i          </a:t>
            </a:r>
            <a:r>
              <a:rPr kumimoji="1" lang="en-US" altLang="zh-CN" smtClean="0">
                <a:solidFill>
                  <a:srgbClr val="F20000"/>
                </a:solidFill>
              </a:rPr>
              <a:t>shòu        </a:t>
            </a:r>
            <a:r>
              <a:rPr lang="en-US" altLang="zh-CN" smtClean="0">
                <a:solidFill>
                  <a:srgbClr val="F20000"/>
                </a:solidFill>
              </a:rPr>
              <a:t>háo</a:t>
            </a:r>
            <a:endParaRPr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zh-CN" smtClean="0">
                <a:solidFill>
                  <a:srgbClr val="F20000"/>
                </a:solidFill>
              </a:rPr>
              <a:t>   </a:t>
            </a:r>
            <a:r>
              <a:rPr kumimoji="1" lang="en-US" altLang="zh-CN" smtClean="0">
                <a:solidFill>
                  <a:srgbClr val="F20000"/>
                </a:solidFill>
              </a:rPr>
              <a:t>yīn yă</a:t>
            </a:r>
            <a:r>
              <a:rPr lang="en-US" altLang="zh-CN" smtClean="0">
                <a:solidFill>
                  <a:srgbClr val="F20000"/>
                </a:solidFill>
              </a:rPr>
              <a:t>    </a:t>
            </a:r>
            <a:r>
              <a:rPr kumimoji="1" lang="en-US" altLang="zh-CN" smtClean="0">
                <a:solidFill>
                  <a:srgbClr val="F20000"/>
                </a:solidFill>
              </a:rPr>
              <a:t>  mì         cuàn          lüè      </a:t>
            </a:r>
            <a:r>
              <a:rPr kumimoji="1" lang="en-US" altLang="zh-CN" smtClean="0">
                <a:solidFill>
                  <a:srgbClr val="FF0000"/>
                </a:solidFill>
              </a:rPr>
              <a:t>  xī sū           </a:t>
            </a:r>
            <a:r>
              <a:rPr kumimoji="1" lang="en-US" altLang="zh-CN" smtClean="0"/>
              <a:t> </a:t>
            </a:r>
            <a:r>
              <a:rPr lang="en-US" altLang="zh-CN" smtClean="0">
                <a:solidFill>
                  <a:srgbClr val="F20000"/>
                </a:solidFill>
              </a:rPr>
              <a:t>chóu     </a:t>
            </a:r>
            <a:endParaRPr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endParaRPr lang="en-US" altLang="zh-CN" smtClean="0">
              <a:solidFill>
                <a:srgbClr val="F2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zh-CN" sz="3600" b="1" smtClean="0">
                <a:solidFill>
                  <a:srgbClr val="FF33CC"/>
                </a:solidFill>
              </a:rPr>
              <a:t>       </a:t>
            </a:r>
            <a:r>
              <a:rPr lang="en-US" altLang="zh-CN" smtClean="0">
                <a:solidFill>
                  <a:srgbClr val="F20000"/>
                </a:solidFill>
              </a:rPr>
              <a:t>táng           </a:t>
            </a:r>
            <a:r>
              <a:rPr lang="en-US" altLang="zh-CN" smtClean="0">
                <a:solidFill>
                  <a:srgbClr val="FF0000"/>
                </a:solidFill>
              </a:rPr>
              <a:t>qiú            lán</a:t>
            </a:r>
            <a:r>
              <a:rPr lang="en-US" altLang="zh-CN" smtClean="0"/>
              <a:t>        </a:t>
            </a:r>
            <a:r>
              <a:rPr lang="en-US" altLang="zh-CN" smtClean="0">
                <a:solidFill>
                  <a:srgbClr val="FF0000"/>
                </a:solidFill>
              </a:rPr>
              <a:t>mù</a:t>
            </a:r>
            <a:r>
              <a:rPr lang="en-US" altLang="zh-CN" smtClean="0"/>
              <a:t>    </a:t>
            </a:r>
            <a:r>
              <a:rPr lang="en-US" altLang="zh-CN" smtClean="0">
                <a:solidFill>
                  <a:srgbClr val="FF0000"/>
                </a:solidFill>
              </a:rPr>
              <a:t> dù </a:t>
            </a:r>
            <a:endParaRPr lang="en-US" altLang="zh-CN" smtClean="0">
              <a:solidFill>
                <a:srgbClr val="FF000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33600"/>
            <a:ext cx="8964613" cy="5229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800" smtClean="0">
                <a:solidFill>
                  <a:srgbClr val="F20000"/>
                </a:solidFill>
              </a:rPr>
              <a:t>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篝</a:t>
            </a:r>
            <a:r>
              <a:rPr lang="zh-CN" altLang="en-US" sz="2800" b="1" smtClean="0">
                <a:ea typeface="黑体" panose="02010609060101010101" pitchFamily="2" charset="-122"/>
              </a:rPr>
              <a:t>火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颚</a:t>
            </a:r>
            <a:r>
              <a:rPr lang="zh-CN" altLang="en-US" sz="2800" b="1" smtClean="0">
                <a:ea typeface="黑体" panose="02010609060101010101" pitchFamily="2" charset="-122"/>
              </a:rPr>
              <a:t>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螽</a:t>
            </a:r>
            <a:r>
              <a:rPr lang="zh-CN" altLang="en-US" sz="2800" b="1" smtClean="0">
                <a:ea typeface="黑体" panose="02010609060101010101" pitchFamily="2" charset="-122"/>
              </a:rPr>
              <a:t>斯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嗉囊</a:t>
            </a:r>
            <a:r>
              <a:rPr lang="zh-CN" altLang="en-US" sz="2800" b="1" smtClean="0">
                <a:ea typeface="黑体" panose="02010609060101010101" pitchFamily="2" charset="-122"/>
              </a:rPr>
              <a:t>     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喙</a:t>
            </a:r>
            <a:r>
              <a:rPr lang="zh-CN" altLang="en-US" sz="2800" b="1" smtClean="0">
                <a:ea typeface="黑体" panose="02010609060101010101" pitchFamily="2" charset="-122"/>
              </a:rPr>
              <a:t>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吮</a:t>
            </a:r>
            <a:r>
              <a:rPr lang="zh-CN" altLang="en-US" sz="2800" b="1" smtClean="0">
                <a:ea typeface="黑体" panose="02010609060101010101" pitchFamily="2" charset="-122"/>
              </a:rPr>
              <a:t>取</a:t>
            </a: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ea typeface="黑体" panose="02010609060101010101" pitchFamily="2" charset="-122"/>
              </a:rPr>
              <a:t>    </a:t>
            </a: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ea typeface="黑体" panose="02010609060101010101" pitchFamily="2" charset="-122"/>
              </a:rPr>
              <a:t>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喧嚣</a:t>
            </a:r>
            <a:r>
              <a:rPr lang="zh-CN" altLang="en-US" sz="2800" b="1" smtClean="0">
                <a:ea typeface="黑体" panose="02010609060101010101" pitchFamily="2" charset="-122"/>
              </a:rPr>
              <a:t>         </a:t>
            </a:r>
            <a:r>
              <a:rPr kumimoji="1"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莴苣</a:t>
            </a:r>
            <a:r>
              <a:rPr kumimoji="1" lang="zh-CN" altLang="en-US" sz="2800" b="1" smtClean="0">
                <a:ea typeface="黑体" panose="02010609060101010101" pitchFamily="2" charset="-122"/>
              </a:rPr>
              <a:t>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扰</a:t>
            </a:r>
            <a:r>
              <a:rPr lang="zh-CN" altLang="en-US" sz="2800" b="1" smtClean="0">
                <a:ea typeface="黑体" panose="02010609060101010101" pitchFamily="2" charset="-122"/>
              </a:rPr>
              <a:t>乱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哀</a:t>
            </a:r>
            <a:r>
              <a:rPr lang="zh-CN" altLang="en-US" sz="2800" b="1" smtClean="0">
                <a:ea typeface="黑体" panose="02010609060101010101" pitchFamily="2" charset="-122"/>
              </a:rPr>
              <a:t>鸣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狩</a:t>
            </a:r>
            <a:r>
              <a:rPr lang="zh-CN" altLang="en-US" sz="2800" b="1" smtClean="0">
                <a:ea typeface="黑体" panose="02010609060101010101" pitchFamily="2" charset="-122"/>
              </a:rPr>
              <a:t>猎      哀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号</a:t>
            </a:r>
            <a:endParaRPr lang="zh-CN" altLang="en-US" sz="2800" b="1" smtClean="0">
              <a:solidFill>
                <a:srgbClr val="F20000"/>
              </a:solidFill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  喑哑</a:t>
            </a:r>
            <a:r>
              <a:rPr lang="zh-CN" altLang="en-US" sz="2800" b="1" smtClean="0">
                <a:ea typeface="黑体" panose="02010609060101010101" pitchFamily="2" charset="-122"/>
              </a:rPr>
              <a:t>     静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谧</a:t>
            </a:r>
            <a:r>
              <a:rPr lang="zh-CN" altLang="en-US" sz="2800" b="1" smtClean="0">
                <a:ea typeface="黑体" panose="02010609060101010101" pitchFamily="2" charset="-122"/>
              </a:rPr>
              <a:t>   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篡</a:t>
            </a:r>
            <a:r>
              <a:rPr lang="zh-CN" altLang="en-US" sz="2800" b="1" smtClean="0">
                <a:ea typeface="黑体" panose="02010609060101010101" pitchFamily="2" charset="-122"/>
              </a:rPr>
              <a:t>夺       劫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掠</a:t>
            </a:r>
            <a:r>
              <a:rPr lang="zh-CN" altLang="en-US" sz="2800" b="1" smtClean="0">
                <a:ea typeface="黑体" panose="02010609060101010101" pitchFamily="2" charset="-122"/>
              </a:rPr>
              <a:t>       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窸窣</a:t>
            </a:r>
            <a:r>
              <a:rPr lang="zh-CN" altLang="en-US" sz="2800" b="1" smtClean="0">
                <a:ea typeface="黑体" panose="02010609060101010101" pitchFamily="2" charset="-122"/>
              </a:rPr>
              <a:t>      更胜一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筹</a:t>
            </a:r>
            <a:endParaRPr lang="zh-CN" altLang="en-US" sz="2800" b="1" smtClean="0">
              <a:solidFill>
                <a:srgbClr val="F20000"/>
              </a:solidFill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ea typeface="黑体" panose="02010609060101010101" pitchFamily="2" charset="-122"/>
              </a:rPr>
              <a:t> </a:t>
            </a: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ea typeface="黑体" panose="02010609060101010101" pitchFamily="2" charset="-122"/>
              </a:rPr>
              <a:t>   开</a:t>
            </a:r>
            <a:r>
              <a:rPr lang="zh-CN" altLang="en-US" sz="2800" b="1" smtClean="0">
                <a:solidFill>
                  <a:srgbClr val="F20000"/>
                </a:solidFill>
                <a:ea typeface="黑体" panose="02010609060101010101" pitchFamily="2" charset="-122"/>
              </a:rPr>
              <a:t>膛</a:t>
            </a:r>
            <a:r>
              <a:rPr lang="zh-CN" altLang="en-US" sz="2800" b="1" smtClean="0">
                <a:ea typeface="黑体" panose="02010609060101010101" pitchFamily="2" charset="-122"/>
              </a:rPr>
              <a:t>破肚       </a:t>
            </a:r>
            <a:r>
              <a:rPr lang="zh-CN" altLang="en-US" sz="2800" b="1" smtClean="0">
                <a:solidFill>
                  <a:srgbClr val="FF0000"/>
                </a:solidFill>
                <a:ea typeface="黑体" panose="02010609060101010101" pitchFamily="2" charset="-122"/>
              </a:rPr>
              <a:t>囚</a:t>
            </a:r>
            <a:r>
              <a:rPr lang="zh-CN" altLang="en-US" sz="2800" b="1" smtClean="0">
                <a:ea typeface="黑体" panose="02010609060101010101" pitchFamily="2" charset="-122"/>
              </a:rPr>
              <a:t>犯      贪</a:t>
            </a:r>
            <a:r>
              <a:rPr lang="zh-CN" altLang="en-US" sz="2800" b="1" smtClean="0">
                <a:solidFill>
                  <a:srgbClr val="FF0000"/>
                </a:solidFill>
                <a:ea typeface="黑体" panose="02010609060101010101" pitchFamily="2" charset="-122"/>
              </a:rPr>
              <a:t>婪     </a:t>
            </a:r>
            <a:r>
              <a:rPr lang="zh-CN" altLang="en-US" sz="2800" b="1" smtClean="0">
                <a:ea typeface="黑体" panose="02010609060101010101" pitchFamily="2" charset="-122"/>
              </a:rPr>
              <a:t> 和</a:t>
            </a:r>
            <a:r>
              <a:rPr lang="zh-CN" altLang="en-US" sz="2800" b="1" smtClean="0">
                <a:solidFill>
                  <a:srgbClr val="FF0000"/>
                </a:solidFill>
                <a:ea typeface="黑体" panose="02010609060101010101" pitchFamily="2" charset="-122"/>
              </a:rPr>
              <a:t>睦     嫉</a:t>
            </a:r>
            <a:r>
              <a:rPr lang="zh-CN" altLang="en-US" sz="2800" b="1" smtClean="0">
                <a:ea typeface="黑体" panose="02010609060101010101" pitchFamily="2" charset="-122"/>
              </a:rPr>
              <a:t>妒</a:t>
            </a:r>
            <a:endParaRPr lang="zh-CN" altLang="en-US" sz="2800" b="1" smtClean="0">
              <a:ea typeface="黑体" panose="02010609060101010101" pitchFamily="2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800" smtClean="0"/>
              <a:t>   </a:t>
            </a:r>
            <a:endParaRPr lang="zh-CN" altLang="en-US" sz="1800" smtClean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4267200" cy="563563"/>
          </a:xfrm>
          <a:solidFill>
            <a:schemeClr val="tx2"/>
          </a:solidFill>
        </p:spPr>
        <p:txBody>
          <a:bodyPr/>
          <a:lstStyle/>
          <a:p>
            <a:pPr eaLnBrk="1" hangingPunct="1"/>
            <a:r>
              <a:rPr lang="zh-CN" altLang="en-US" b="1" smtClean="0">
                <a:solidFill>
                  <a:schemeClr val="bg1"/>
                </a:solidFill>
                <a:ea typeface="楷体_GB2312" pitchFamily="49" charset="-122"/>
              </a:rPr>
              <a:t>读一读，写一写</a:t>
            </a:r>
            <a:endParaRPr lang="zh-CN" altLang="en-US" b="1" smtClean="0">
              <a:solidFill>
                <a:schemeClr val="bg1"/>
              </a:solidFill>
              <a:ea typeface="楷体_GB2312" pitchFamily="49" charset="-122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52400" y="15240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0">
                <a:solidFill>
                  <a:srgbClr val="F20000"/>
                </a:solidFill>
              </a:rPr>
              <a:t> gōu       è       zhōng       sù náng            huì          shǔn</a:t>
            </a:r>
            <a:endParaRPr kumimoji="1" lang="en-US" altLang="zh-CN" sz="2400" b="0">
              <a:solidFill>
                <a:srgbClr val="F2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8"/>
          <p:cNvSpPr txBox="1">
            <a:spLocks noChangeArrowheads="1"/>
          </p:cNvSpPr>
          <p:nvPr/>
        </p:nvSpPr>
        <p:spPr bwMode="auto">
          <a:xfrm>
            <a:off x="952500" y="736600"/>
            <a:ext cx="1447800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0">
                <a:solidFill>
                  <a:schemeClr val="tx2"/>
                </a:solidFill>
              </a:rPr>
              <a:t>扰乱：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贪婪：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哀鸣：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狩猎：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喧嚣：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喑哑：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沉寂：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静谧：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篡夺：</a:t>
            </a:r>
            <a:br>
              <a:rPr lang="zh-CN" altLang="en-US" sz="3200" b="0">
                <a:solidFill>
                  <a:schemeClr val="tx2"/>
                </a:solidFill>
              </a:rPr>
            </a:br>
            <a:r>
              <a:rPr lang="zh-CN" altLang="en-US" sz="3200" b="0">
                <a:solidFill>
                  <a:schemeClr val="tx2"/>
                </a:solidFill>
              </a:rPr>
              <a:t>劫掠：</a:t>
            </a:r>
            <a:br>
              <a:rPr lang="zh-CN" altLang="en-US" sz="3200" b="0">
                <a:solidFill>
                  <a:schemeClr val="tx2"/>
                </a:solidFill>
              </a:rPr>
            </a:br>
            <a:endParaRPr lang="zh-CN" altLang="en-US" sz="3200" b="0">
              <a:solidFill>
                <a:schemeClr val="tx2"/>
              </a:solidFill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2247900" y="812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指混乱或不安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47900" y="1270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贪得无厌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2247900" y="1803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悲哀地呼叫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2247900" y="22606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打猎（狩：特指冬天打猎）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26631" name="Text Box 15"/>
          <p:cNvSpPr txBox="1">
            <a:spLocks noChangeArrowheads="1"/>
          </p:cNvSpPr>
          <p:nvPr/>
        </p:nvSpPr>
        <p:spPr bwMode="auto">
          <a:xfrm>
            <a:off x="2400300" y="3251200"/>
            <a:ext cx="190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b="0">
              <a:ea typeface="宋体" panose="02010600030101010101" pitchFamily="2" charset="-122"/>
            </a:endParaRP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2273300" y="3233738"/>
            <a:ext cx="527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20000"/>
                </a:solidFill>
              </a:rPr>
              <a:t>嗓子干涩发不出声音或发音低不清楚</a:t>
            </a:r>
            <a:endParaRPr lang="zh-CN" altLang="en-US" sz="2400" b="0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2247900" y="279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20000"/>
                </a:solidFill>
              </a:rPr>
              <a:t>声音杂乱，不清净</a:t>
            </a:r>
            <a:endParaRPr lang="zh-CN" altLang="en-US" sz="2400" b="0"/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2247900" y="37084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20000"/>
                </a:solidFill>
              </a:rPr>
              <a:t>十分寂静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2247900" y="42418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20000"/>
                </a:solidFill>
              </a:rPr>
              <a:t>安静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2247900" y="46990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用不正当的手段夺取地位或者权力</a:t>
            </a:r>
            <a:endParaRPr lang="zh-CN" altLang="en-US" sz="2400">
              <a:solidFill>
                <a:srgbClr val="F20000"/>
              </a:solidFill>
            </a:endParaRP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2247900" y="52324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20000"/>
                </a:solidFill>
              </a:rPr>
              <a:t>抢劫掠夺</a:t>
            </a:r>
            <a:endParaRPr lang="zh-CN" altLang="en-US" sz="2400">
              <a:solidFill>
                <a:srgbClr val="F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6" grpId="0"/>
      <p:bldP spid="39948" grpId="0"/>
      <p:bldP spid="39949" grpId="0"/>
      <p:bldP spid="39950" grpId="0"/>
      <p:bldP spid="39952" grpId="0"/>
      <p:bldP spid="39953" grpId="0"/>
      <p:bldP spid="39954" grpId="0"/>
      <p:bldP spid="39955" grpId="0"/>
      <p:bldP spid="39956" grpId="0"/>
      <p:bldP spid="399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2667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  </a:t>
            </a:r>
            <a:r>
              <a:rPr lang="zh-CN" altLang="en-US" b="1" smtClean="0">
                <a:ea typeface="楷体_GB2312" pitchFamily="49" charset="-122"/>
              </a:rPr>
              <a:t>窸窣作响：</a:t>
            </a:r>
            <a:br>
              <a:rPr lang="zh-CN" altLang="en-US" b="1" smtClean="0">
                <a:ea typeface="楷体_GB2312" pitchFamily="49" charset="-122"/>
              </a:rPr>
            </a:br>
            <a:br>
              <a:rPr lang="zh-CN" altLang="en-US" b="1" smtClean="0">
                <a:ea typeface="楷体_GB2312" pitchFamily="49" charset="-122"/>
              </a:rPr>
            </a:br>
            <a:r>
              <a:rPr lang="zh-CN" altLang="en-US" b="1" smtClean="0">
                <a:ea typeface="楷体_GB2312" pitchFamily="49" charset="-122"/>
              </a:rPr>
              <a:t>津津有味：</a:t>
            </a:r>
            <a:br>
              <a:rPr lang="zh-CN" altLang="en-US" b="1" smtClean="0">
                <a:ea typeface="楷体_GB2312" pitchFamily="49" charset="-122"/>
              </a:rPr>
            </a:br>
            <a:br>
              <a:rPr lang="zh-CN" altLang="en-US" b="1" smtClean="0">
                <a:ea typeface="楷体_GB2312" pitchFamily="49" charset="-122"/>
              </a:rPr>
            </a:br>
            <a:r>
              <a:rPr lang="zh-CN" altLang="en-US" b="1" smtClean="0">
                <a:ea typeface="楷体_GB2312" pitchFamily="49" charset="-122"/>
              </a:rPr>
              <a:t>弱肉强食：</a:t>
            </a:r>
            <a:br>
              <a:rPr lang="zh-CN" altLang="en-US" b="1" smtClean="0">
                <a:ea typeface="楷体_GB2312" pitchFamily="49" charset="-122"/>
              </a:rPr>
            </a:br>
            <a:br>
              <a:rPr lang="zh-CN" altLang="en-US" b="1" smtClean="0">
                <a:ea typeface="楷体_GB2312" pitchFamily="49" charset="-122"/>
              </a:rPr>
            </a:br>
            <a:r>
              <a:rPr lang="zh-CN" altLang="en-US" b="1" smtClean="0">
                <a:ea typeface="楷体_GB2312" pitchFamily="49" charset="-122"/>
              </a:rPr>
              <a:t>惊慌失措：</a:t>
            </a:r>
            <a:br>
              <a:rPr lang="zh-CN" altLang="en-US" smtClean="0"/>
            </a:br>
            <a:br>
              <a:rPr lang="zh-CN" altLang="en-US" smtClean="0"/>
            </a:br>
            <a:endParaRPr lang="zh-CN" altLang="en-US" smtClean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048000" y="11430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accent2"/>
                </a:solidFill>
              </a:rPr>
              <a:t>象声词，形容细小的声音</a:t>
            </a:r>
            <a:endParaRPr lang="zh-CN" altLang="en-US" sz="2400">
              <a:solidFill>
                <a:schemeClr val="accent2"/>
              </a:solidFill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124200" y="2133600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accent2"/>
                </a:solidFill>
              </a:rPr>
              <a:t>形容有滋味，有趣味</a:t>
            </a:r>
            <a:endParaRPr lang="zh-CN" altLang="en-US" sz="2400">
              <a:solidFill>
                <a:schemeClr val="accent2"/>
              </a:solidFill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3124200" y="31242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accent2"/>
                </a:solidFill>
              </a:rPr>
              <a:t>指动物中弱者被强者吃掉</a:t>
            </a:r>
            <a:endParaRPr lang="zh-CN" altLang="en-US" sz="2400">
              <a:solidFill>
                <a:schemeClr val="accent2"/>
              </a:solidFill>
            </a:endParaRPr>
          </a:p>
        </p:txBody>
      </p:sp>
      <p:sp>
        <p:nvSpPr>
          <p:cNvPr id="27654" name="Text Box 11"/>
          <p:cNvSpPr txBox="1">
            <a:spLocks noChangeArrowheads="1"/>
          </p:cNvSpPr>
          <p:nvPr/>
        </p:nvSpPr>
        <p:spPr bwMode="auto">
          <a:xfrm>
            <a:off x="3048000" y="419100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27655" name="Text Box 12"/>
          <p:cNvSpPr txBox="1">
            <a:spLocks noChangeArrowheads="1"/>
          </p:cNvSpPr>
          <p:nvPr/>
        </p:nvSpPr>
        <p:spPr bwMode="auto">
          <a:xfrm>
            <a:off x="3200400" y="434340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3124200" y="40386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accent2"/>
                </a:solidFill>
              </a:rPr>
              <a:t>害怕、慌张的不知道该怎么办</a:t>
            </a:r>
            <a:endParaRPr lang="zh-CN" altLang="en-US" sz="2400">
              <a:solidFill>
                <a:schemeClr val="accent2"/>
              </a:solidFill>
            </a:endParaRPr>
          </a:p>
        </p:txBody>
      </p:sp>
      <p:sp>
        <p:nvSpPr>
          <p:cNvPr id="27657" name="Text Box 14"/>
          <p:cNvSpPr txBox="1">
            <a:spLocks noChangeArrowheads="1"/>
          </p:cNvSpPr>
          <p:nvPr/>
        </p:nvSpPr>
        <p:spPr bwMode="auto">
          <a:xfrm>
            <a:off x="3505200" y="464820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21" grpId="0"/>
      <p:bldP spid="38922" grpId="0"/>
      <p:bldP spid="389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838200" y="228600"/>
            <a:ext cx="2362200" cy="7016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chemeClr val="bg1"/>
                </a:solidFill>
              </a:rPr>
              <a:t>初读课文</a:t>
            </a:r>
            <a:endParaRPr lang="zh-CN" altLang="en-US" sz="4000"/>
          </a:p>
        </p:txBody>
      </p:sp>
      <p:sp>
        <p:nvSpPr>
          <p:cNvPr id="28675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603250" y="762000"/>
            <a:ext cx="8540750" cy="1143000"/>
          </a:xfrm>
          <a:noFill/>
        </p:spPr>
        <p:txBody>
          <a:bodyPr/>
          <a:lstStyle/>
          <a:p>
            <a:pPr algn="l" eaLnBrk="1" hangingPunct="1"/>
            <a:r>
              <a:rPr lang="zh-CN" altLang="en-US" sz="3200" b="1" smtClean="0">
                <a:solidFill>
                  <a:srgbClr val="0099CC"/>
                </a:solidFill>
                <a:ea typeface="楷体_GB2312" pitchFamily="49" charset="-122"/>
              </a:rPr>
              <a:t>这篇文章可以分为几层，概括每一层的大意。</a:t>
            </a:r>
            <a:endParaRPr lang="zh-CN" altLang="en-US" sz="3200" b="1" smtClean="0">
              <a:solidFill>
                <a:srgbClr val="0099CC"/>
              </a:solidFill>
              <a:ea typeface="楷体_GB2312" pitchFamily="49" charset="-122"/>
            </a:endParaRPr>
          </a:p>
        </p:txBody>
      </p:sp>
      <p:sp>
        <p:nvSpPr>
          <p:cNvPr id="61447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981200"/>
            <a:ext cx="8540750" cy="38862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第一层（</a:t>
            </a:r>
            <a:r>
              <a:rPr lang="en-US" altLang="zh-CN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1-2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段）引出本文的主人公</a:t>
            </a:r>
            <a:r>
              <a:rPr lang="en-US" altLang="zh-CN" b="1" smtClean="0">
                <a:solidFill>
                  <a:srgbClr val="FF0000"/>
                </a:solidFill>
                <a:ea typeface="楷体_GB2312" pitchFamily="49" charset="-122"/>
              </a:rPr>
              <a:t>——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蝈蝈</a:t>
            </a:r>
            <a:endParaRPr lang="zh-CN" altLang="en-US" b="1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第二层（</a:t>
            </a:r>
            <a:r>
              <a:rPr lang="en-US" altLang="zh-CN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3-11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段）具体描写蝈蝈的特点：</a:t>
            </a:r>
            <a:endParaRPr lang="zh-CN" altLang="en-US" b="1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第</a:t>
            </a:r>
            <a:r>
              <a:rPr lang="en-US" altLang="zh-CN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段：描写蝈蝈的声音</a:t>
            </a:r>
            <a:endParaRPr lang="zh-CN" altLang="en-US" b="1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第</a:t>
            </a:r>
            <a:r>
              <a:rPr lang="en-US" altLang="zh-CN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4-10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段：描写蝈蝈的食性</a:t>
            </a:r>
            <a:endParaRPr lang="zh-CN" altLang="en-US" b="1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第</a:t>
            </a:r>
            <a:r>
              <a:rPr lang="en-US" altLang="zh-CN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11</a:t>
            </a:r>
            <a:r>
              <a:rPr lang="zh-CN" altLang="en-US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段：描写蝈蝈的共居情况</a:t>
            </a:r>
            <a:endParaRPr lang="zh-CN" altLang="en-US" b="1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304800" y="40386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习性</a:t>
            </a:r>
            <a:endParaRPr kumimoji="1" lang="zh-CN" altLang="en-US" sz="3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133600" y="4038600"/>
            <a:ext cx="5472113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食性</a:t>
            </a:r>
            <a:r>
              <a:rPr kumimoji="1" lang="en-US" altLang="zh-CN" sz="3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kumimoji="1" lang="zh-CN" altLang="en-US" sz="3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杂食</a:t>
            </a:r>
            <a:endParaRPr kumimoji="1" lang="zh-CN" altLang="en-US" sz="3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kumimoji="1" lang="zh-CN" altLang="en-US" sz="3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共居情况：</a:t>
            </a:r>
            <a:endParaRPr kumimoji="1" lang="zh-CN" altLang="en-US" sz="3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0" name="AutoShape 7"/>
          <p:cNvSpPr/>
          <p:nvPr/>
        </p:nvSpPr>
        <p:spPr bwMode="auto">
          <a:xfrm>
            <a:off x="1600200" y="2743200"/>
            <a:ext cx="431800" cy="3276600"/>
          </a:xfrm>
          <a:prstGeom prst="leftBrace">
            <a:avLst>
              <a:gd name="adj1" fmla="val 63833"/>
              <a:gd name="adj2" fmla="val 49926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572000" y="3276600"/>
            <a:ext cx="5705475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2800">
                <a:solidFill>
                  <a:srgbClr val="F2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昆虫：蝉、金龟子一类</a:t>
            </a:r>
            <a:endParaRPr kumimoji="1" lang="zh-CN" altLang="en-US" sz="2800">
              <a:solidFill>
                <a:srgbClr val="F2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2800">
                <a:solidFill>
                  <a:srgbClr val="F2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水果：梨子、葡萄、西瓜</a:t>
            </a:r>
            <a:endParaRPr kumimoji="1" lang="zh-CN" altLang="en-US" sz="2800">
              <a:solidFill>
                <a:srgbClr val="F2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2800">
                <a:solidFill>
                  <a:srgbClr val="F2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青草</a:t>
            </a:r>
            <a:endParaRPr kumimoji="1" lang="zh-CN" altLang="en-US" sz="2800">
              <a:solidFill>
                <a:srgbClr val="F2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2800">
                <a:solidFill>
                  <a:srgbClr val="F2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同类</a:t>
            </a:r>
            <a:endParaRPr kumimoji="1" lang="zh-CN" altLang="en-US" sz="2800">
              <a:solidFill>
                <a:srgbClr val="F2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454400" y="2590800"/>
            <a:ext cx="568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>
                <a:solidFill>
                  <a:srgbClr val="F2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喑哑、尖锐、急促、清脆、柔和</a:t>
            </a:r>
            <a:endParaRPr kumimoji="1" lang="zh-CN" altLang="en-US" sz="2800">
              <a:solidFill>
                <a:srgbClr val="F2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3" name="AutoShape 10"/>
          <p:cNvSpPr/>
          <p:nvPr/>
        </p:nvSpPr>
        <p:spPr bwMode="auto">
          <a:xfrm>
            <a:off x="4114800" y="3352800"/>
            <a:ext cx="358775" cy="1905000"/>
          </a:xfrm>
          <a:prstGeom prst="leftBrace">
            <a:avLst>
              <a:gd name="adj1" fmla="val 44248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4191000" y="5562600"/>
            <a:ext cx="171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>
                <a:solidFill>
                  <a:srgbClr val="F20000"/>
                </a:solidFill>
                <a:ea typeface="宋体" panose="02010600030101010101" pitchFamily="2" charset="-122"/>
              </a:rPr>
              <a:t>和睦共居 </a:t>
            </a:r>
            <a:endParaRPr kumimoji="1" lang="zh-CN" altLang="en-US" sz="2800">
              <a:solidFill>
                <a:srgbClr val="F20000"/>
              </a:solidFill>
              <a:ea typeface="宋体" panose="02010600030101010101" pitchFamily="2" charset="-122"/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2133600" y="2438400"/>
            <a:ext cx="15605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3200">
                <a:solidFill>
                  <a:srgbClr val="D60093"/>
                </a:solidFill>
                <a:ea typeface="宋体" panose="02010600030101010101" pitchFamily="2" charset="-122"/>
              </a:rPr>
              <a:t>声音</a:t>
            </a:r>
            <a:r>
              <a:rPr kumimoji="1" lang="zh-CN" altLang="en-US" sz="4400">
                <a:solidFill>
                  <a:srgbClr val="D60093"/>
                </a:solidFill>
                <a:ea typeface="宋体" panose="02010600030101010101" pitchFamily="2" charset="-122"/>
              </a:rPr>
              <a:t>：</a:t>
            </a:r>
            <a:endParaRPr kumimoji="1" lang="zh-CN" altLang="en-US" sz="4400">
              <a:solidFill>
                <a:srgbClr val="D60093"/>
              </a:solidFill>
              <a:ea typeface="宋体" panose="02010600030101010101" pitchFamily="2" charset="-122"/>
            </a:endParaRPr>
          </a:p>
        </p:txBody>
      </p:sp>
      <p:sp>
        <p:nvSpPr>
          <p:cNvPr id="29706" name="Text Box 16"/>
          <p:cNvSpPr txBox="1">
            <a:spLocks noChangeArrowheads="1"/>
          </p:cNvSpPr>
          <p:nvPr/>
        </p:nvSpPr>
        <p:spPr bwMode="auto">
          <a:xfrm>
            <a:off x="685800" y="381000"/>
            <a:ext cx="548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0099CC"/>
                </a:solidFill>
              </a:rPr>
              <a:t>蝈蝈的习性</a:t>
            </a:r>
            <a:endParaRPr lang="zh-CN" altLang="en-US" sz="3200">
              <a:solidFill>
                <a:srgbClr val="0099CC"/>
              </a:solidFill>
            </a:endParaRPr>
          </a:p>
        </p:txBody>
      </p:sp>
      <p:sp>
        <p:nvSpPr>
          <p:cNvPr id="29707" name="Text Box 17"/>
          <p:cNvSpPr txBox="1">
            <a:spLocks noChangeArrowheads="1"/>
          </p:cNvSpPr>
          <p:nvPr/>
        </p:nvSpPr>
        <p:spPr bwMode="auto">
          <a:xfrm>
            <a:off x="609600" y="160020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99CC"/>
                </a:solidFill>
              </a:rPr>
              <a:t>文中主要讲了蝈蝈的那些习性？</a:t>
            </a:r>
            <a:endParaRPr lang="zh-CN" altLang="en-US" sz="3600">
              <a:solidFill>
                <a:srgbClr val="0099CC"/>
              </a:solidFill>
            </a:endParaRPr>
          </a:p>
        </p:txBody>
      </p:sp>
      <p:sp>
        <p:nvSpPr>
          <p:cNvPr id="29708" name="Text Box 18"/>
          <p:cNvSpPr txBox="1">
            <a:spLocks noChangeArrowheads="1"/>
          </p:cNvSpPr>
          <p:nvPr/>
        </p:nvSpPr>
        <p:spPr bwMode="auto">
          <a:xfrm>
            <a:off x="609600" y="533400"/>
            <a:ext cx="2362200" cy="7016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chemeClr val="bg1"/>
                </a:solidFill>
              </a:rPr>
              <a:t>快问快答</a:t>
            </a:r>
            <a:endParaRPr lang="zh-CN" altLang="en-US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6400800" cy="76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smtClean="0">
                <a:solidFill>
                  <a:srgbClr val="0099CC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 smtClean="0">
                <a:solidFill>
                  <a:srgbClr val="0099CC"/>
                </a:solidFill>
                <a:latin typeface="楷体_GB2312" pitchFamily="49" charset="-122"/>
                <a:ea typeface="楷体_GB2312" pitchFamily="49" charset="-122"/>
              </a:rPr>
              <a:t>绿色蝈蝈外表特征是什么？</a:t>
            </a:r>
            <a:endParaRPr lang="zh-CN" altLang="en-US" sz="3600" smtClean="0">
              <a:solidFill>
                <a:srgbClr val="0099CC"/>
              </a:solidFill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838200" y="3048000"/>
            <a:ext cx="7239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kumimoji="1" lang="zh-CN" altLang="en-US" sz="3600">
                <a:solidFill>
                  <a:srgbClr val="FF33CC"/>
                </a:solidFill>
              </a:rPr>
              <a:t>这种昆虫非常漂亮，浑身嫩绿，侧面有两条淡白色的丝带，身材优美，苗条匀称，两片大翼轻盈如纱。</a:t>
            </a:r>
            <a:endParaRPr kumimoji="1" lang="zh-CN" altLang="en-US" sz="3600">
              <a:solidFill>
                <a:srgbClr val="FF33CC"/>
              </a:solidFill>
            </a:endParaRPr>
          </a:p>
          <a:p>
            <a:pPr eaLnBrk="1" hangingPunct="1"/>
            <a:r>
              <a:rPr kumimoji="1" lang="zh-CN" altLang="en-US" sz="3600">
                <a:solidFill>
                  <a:srgbClr val="FF33CC"/>
                </a:solidFill>
              </a:rPr>
              <a:t>蝈蝈有着有力的大颚、锐利的钳子。</a:t>
            </a:r>
            <a:endParaRPr kumimoji="1" lang="zh-CN" altLang="en-US" sz="3600" b="0">
              <a:solidFill>
                <a:srgbClr val="FF33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600"/>
          </a:p>
        </p:txBody>
      </p:sp>
      <p:sp>
        <p:nvSpPr>
          <p:cNvPr id="30724" name="Text Box 11"/>
          <p:cNvSpPr txBox="1">
            <a:spLocks noChangeArrowheads="1"/>
          </p:cNvSpPr>
          <p:nvPr/>
        </p:nvSpPr>
        <p:spPr bwMode="auto">
          <a:xfrm>
            <a:off x="838200" y="685800"/>
            <a:ext cx="3733800" cy="641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</a:rPr>
              <a:t>想一想，议一议</a:t>
            </a:r>
            <a:endParaRPr lang="zh-CN" alt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8313" y="2286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kumimoji="1" lang="zh-CN" altLang="zh-CN" sz="4400" b="0">
              <a:ea typeface="宋体" panose="02010600030101010101" pitchFamily="2" charset="-122"/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457200" y="609600"/>
            <a:ext cx="84248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3200">
                <a:solidFill>
                  <a:srgbClr val="0099CC"/>
                </a:solidFill>
                <a:latin typeface="楷体_GB2312" pitchFamily="49" charset="-122"/>
              </a:rPr>
              <a:t>2.</a:t>
            </a:r>
            <a:r>
              <a:rPr lang="zh-CN" altLang="en-US" sz="3200">
                <a:solidFill>
                  <a:srgbClr val="0099CC"/>
                </a:solidFill>
                <a:latin typeface="楷体_GB2312" pitchFamily="49" charset="-122"/>
              </a:rPr>
              <a:t>作者对绿色蝈蝈的称呼有那些，在什么情况下用什么称呼，这样写有什么效果？</a:t>
            </a:r>
            <a:endParaRPr lang="zh-CN" altLang="en-US" sz="3200">
              <a:solidFill>
                <a:srgbClr val="0099CC"/>
              </a:solidFill>
              <a:latin typeface="楷体_GB2312" pitchFamily="49" charset="-122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609600" y="1828800"/>
            <a:ext cx="756126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400"/>
              <a:t>称呼：</a:t>
            </a:r>
            <a:r>
              <a:rPr kumimoji="1" lang="zh-CN" altLang="en-US" sz="2400">
                <a:solidFill>
                  <a:srgbClr val="FF33CC"/>
                </a:solidFill>
              </a:rPr>
              <a:t>狂热的狩猎者、夜晚的艺术家、歌手、笼里的囚犯、进攻者、蝉的屠夫等</a:t>
            </a:r>
            <a:r>
              <a:rPr kumimoji="1" lang="zh-CN" altLang="en-US" sz="4400">
                <a:solidFill>
                  <a:srgbClr val="FF33CC"/>
                </a:solidFill>
                <a:ea typeface="宋体" panose="02010600030101010101" pitchFamily="2" charset="-122"/>
              </a:rPr>
              <a:t>　</a:t>
            </a:r>
            <a:endParaRPr kumimoji="1" lang="zh-CN" altLang="en-US" sz="4400">
              <a:solidFill>
                <a:srgbClr val="FF33CC"/>
              </a:solidFill>
              <a:ea typeface="宋体" panose="02010600030101010101" pitchFamily="2" charset="-122"/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381000" y="5105400"/>
            <a:ext cx="78486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/>
              <a:t>作用</a:t>
            </a:r>
            <a:r>
              <a:rPr kumimoji="1" lang="zh-CN" altLang="en-US" sz="4400">
                <a:ea typeface="宋体" panose="02010600030101010101" pitchFamily="2" charset="-122"/>
              </a:rPr>
              <a:t>：</a:t>
            </a:r>
            <a:r>
              <a:rPr kumimoji="1" lang="zh-CN" altLang="en-US" sz="2400">
                <a:solidFill>
                  <a:srgbClr val="FF33CC"/>
                </a:solidFill>
              </a:rPr>
              <a:t>使行文更生动，描写更形象，给人深刻的印象，也反映出作者对蝈蝈的热爱及对生命的尊重。</a:t>
            </a:r>
            <a:endParaRPr kumimoji="1" lang="zh-CN" altLang="en-US" sz="2400">
              <a:solidFill>
                <a:srgbClr val="FF33CC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04800" y="2895600"/>
            <a:ext cx="8229600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zh-CN" altLang="en-US" sz="4400" b="0">
                <a:solidFill>
                  <a:srgbClr val="FF0000"/>
                </a:solidFill>
                <a:ea typeface="宋体" panose="02010600030101010101" pitchFamily="2" charset="-122"/>
              </a:rPr>
              <a:t>　  </a:t>
            </a:r>
            <a:r>
              <a:rPr lang="zh-CN" altLang="en-US" sz="2400">
                <a:solidFill>
                  <a:srgbClr val="FF0000"/>
                </a:solidFill>
              </a:rPr>
              <a:t>当蝈蝈捕杀蝉时作者用“狂热的狩猎者”；描写蝈蝈夜晚唱歌时用“夜晚的艺术家”；当拿蝈蝈的叫声和蝉的叫声比较时用“歌手”；当蝈蝈成为作者笼中观察和实验的对象时，作者就用“笼里的囚犯”；当描写蝈蝈向蝉进攻时用“进攻者”；当蝈蝈吃蝉肉时作者称之为“蝉的屠夫”。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685800" y="457200"/>
            <a:ext cx="1219200" cy="641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</a:rPr>
              <a:t>赏析</a:t>
            </a:r>
            <a:endParaRPr lang="zh-CN" altLang="en-US" sz="3600">
              <a:solidFill>
                <a:schemeClr val="bg1"/>
              </a:solidFill>
            </a:endParaRP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381000" y="1395413"/>
            <a:ext cx="82740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>
                <a:solidFill>
                  <a:schemeClr val="hlink"/>
                </a:solidFill>
              </a:rPr>
              <a:t>1.</a:t>
            </a:r>
            <a:r>
              <a:rPr kumimoji="1" lang="zh-CN" altLang="en-US" sz="3200">
                <a:solidFill>
                  <a:schemeClr val="hlink"/>
                </a:solidFill>
              </a:rPr>
              <a:t>你最喜欢文章中的哪个段落、句子、词语？</a:t>
            </a:r>
            <a:endParaRPr kumimoji="1" lang="zh-CN" altLang="en-US" sz="3200">
              <a:solidFill>
                <a:schemeClr val="hlink"/>
              </a:solidFill>
            </a:endParaRPr>
          </a:p>
          <a:p>
            <a:r>
              <a:rPr kumimoji="1" lang="zh-CN" altLang="en-US" sz="3200">
                <a:solidFill>
                  <a:schemeClr val="hlink"/>
                </a:solidFill>
              </a:rPr>
              <a:t>为什么喜欢？</a:t>
            </a:r>
            <a:endParaRPr kumimoji="1" lang="zh-CN" altLang="en-US" sz="3200">
              <a:solidFill>
                <a:schemeClr val="hlink"/>
              </a:solidFill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381000" y="2817813"/>
            <a:ext cx="8456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400">
                <a:solidFill>
                  <a:srgbClr val="FF3399"/>
                </a:solidFill>
              </a:rPr>
              <a:t>喜欢什么可以从写了什么，怎么写的，表现了什么三方面讲。</a:t>
            </a:r>
            <a:endParaRPr kumimoji="1" lang="zh-CN" altLang="en-US" sz="2400">
              <a:solidFill>
                <a:srgbClr val="FF3399"/>
              </a:solidFill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chemeClr val="hlink"/>
                </a:solidFill>
              </a:rPr>
              <a:t>2.</a:t>
            </a:r>
            <a:r>
              <a:rPr lang="zh-CN" altLang="en-US" sz="3200">
                <a:solidFill>
                  <a:schemeClr val="hlink"/>
                </a:solidFill>
              </a:rPr>
              <a:t>本文主要运用的写作手法是什么？</a:t>
            </a:r>
            <a:endParaRPr lang="zh-CN" altLang="en-US" sz="32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  <p:bldP spid="655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09c24729a3207de698250aa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38400" y="0"/>
            <a:ext cx="6705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5" descr="f1272c3d0f49c4f63c6d97b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429000"/>
            <a:ext cx="4724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838200" y="11430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蜻蜓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2743200" cy="76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000" b="1" smtClean="0">
                <a:solidFill>
                  <a:srgbClr val="0099CC"/>
                </a:solidFill>
                <a:ea typeface="楷体_GB2312" pitchFamily="49" charset="-122"/>
              </a:rPr>
              <a:t>写作手法：</a:t>
            </a:r>
            <a:endParaRPr lang="zh-CN" altLang="en-US" sz="4000" b="1" smtClean="0">
              <a:solidFill>
                <a:srgbClr val="0099CC"/>
              </a:solidFill>
              <a:ea typeface="楷体_GB2312" pitchFamily="49" charset="-122"/>
            </a:endParaRPr>
          </a:p>
        </p:txBody>
      </p:sp>
      <p:pic>
        <p:nvPicPr>
          <p:cNvPr id="33795" name="Picture 5" descr="d56b363416dd1e0b5bb5f5d3">
            <a:hlinkClick r:id="rId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81338"/>
            <a:ext cx="4419600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3500" y="2590800"/>
            <a:ext cx="48006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“</a:t>
            </a:r>
            <a:r>
              <a:rPr lang="zh-CN" altLang="en-US" sz="2800"/>
              <a:t>这是蝈蝈的歌声和乐段，其余的则是伴唱”、“蝈蝈的窃窃私语”、“蝈蝈非常勇敢地纵身捕蝉”、“它们对这道菜吃得津津有味”、“它毫不犹豫地都接受”、“蝈蝈是彼此非常和睦地共居在一起的，它们之间从不争吵”等</a:t>
            </a:r>
            <a:endParaRPr lang="zh-CN" altLang="en-US" sz="2800"/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819400" y="609600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</a:rPr>
              <a:t>拟人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685800" y="1676400"/>
            <a:ext cx="701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>
                <a:solidFill>
                  <a:srgbClr val="0099CC"/>
                </a:solidFill>
              </a:rPr>
              <a:t>找出课文中拟人的例子：</a:t>
            </a:r>
            <a:endParaRPr lang="zh-CN" altLang="en-US" sz="2800">
              <a:solidFill>
                <a:srgbClr val="0099CC"/>
              </a:solidFill>
            </a:endParaRP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4191000" y="609600"/>
            <a:ext cx="213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</a:rPr>
              <a:t>比较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/>
      <p:bldP spid="49160" grpId="0" build="allAtOnce"/>
      <p:bldP spid="49161" grpId="0"/>
      <p:bldP spid="491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sz="4000" b="1" smtClean="0">
                <a:solidFill>
                  <a:srgbClr val="0099CC"/>
                </a:solidFill>
                <a:ea typeface="楷体_GB2312" pitchFamily="49" charset="-122"/>
              </a:rPr>
              <a:t>找出文中与蝈蝈比较的事例</a:t>
            </a:r>
            <a:endParaRPr lang="zh-CN" altLang="en-US" sz="4000" b="1" smtClean="0">
              <a:solidFill>
                <a:srgbClr val="0099CC"/>
              </a:solidFill>
              <a:ea typeface="楷体_GB2312" pitchFamily="49" charset="-122"/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457200" y="2133600"/>
            <a:ext cx="24384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/>
              <a:t>叫       声：</a:t>
            </a:r>
            <a:endParaRPr lang="zh-CN" altLang="en-US" sz="3200"/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食       物：</a:t>
            </a:r>
            <a:endParaRPr lang="zh-CN" altLang="en-US" sz="3200"/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捕       食：</a:t>
            </a:r>
            <a:endParaRPr lang="zh-CN" altLang="en-US" sz="3200"/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同类共居：</a:t>
            </a:r>
            <a:endParaRPr lang="zh-CN" altLang="en-US" sz="3200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514600" y="20574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与蝉比较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2514600" y="28194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与螽斯比较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2514600" y="35814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与鹰比较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2514600" y="43434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与螳螂比较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34824" name="Picture 9" descr="图片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38400"/>
            <a:ext cx="41148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/>
      <p:bldP spid="57351" grpId="0"/>
      <p:bldP spid="573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2743200" cy="1143000"/>
          </a:xfrm>
          <a:solidFill>
            <a:schemeClr val="tx2"/>
          </a:solidFill>
        </p:spPr>
        <p:txBody>
          <a:bodyPr/>
          <a:lstStyle/>
          <a:p>
            <a:pPr algn="l" eaLnBrk="1" hangingPunct="1"/>
            <a:r>
              <a:rPr lang="zh-CN" altLang="en-US" sz="4000" smtClean="0">
                <a:solidFill>
                  <a:schemeClr val="bg1"/>
                </a:solidFill>
                <a:ea typeface="楷体_GB2312" pitchFamily="49" charset="-122"/>
              </a:rPr>
              <a:t>研读探究：</a:t>
            </a:r>
            <a:endParaRPr lang="zh-CN" altLang="en-US" sz="4000" smtClean="0">
              <a:solidFill>
                <a:schemeClr val="bg1"/>
              </a:solidFill>
              <a:ea typeface="楷体_GB2312" pitchFamily="49" charset="-122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914400" y="228600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99CC"/>
                </a:solidFill>
              </a:rPr>
              <a:t>本文的写作特点是什么？</a:t>
            </a:r>
            <a:endParaRPr lang="zh-CN" altLang="en-US" sz="3600">
              <a:solidFill>
                <a:srgbClr val="0099CC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952500" y="3359150"/>
            <a:ext cx="69342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/>
              <a:t>笔调灵活生动；语言传神形象；拟人贴切自然；比较突出特征。  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4"/>
          <p:cNvSpPr>
            <a:spLocks noChangeArrowheads="1" noChangeShapeType="1" noTextEdit="1"/>
          </p:cNvSpPr>
          <p:nvPr/>
        </p:nvSpPr>
        <p:spPr bwMode="auto">
          <a:xfrm>
            <a:off x="2286000" y="1828800"/>
            <a:ext cx="4805363" cy="2185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i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谢谢观看！</a:t>
            </a:r>
            <a:endParaRPr lang="zh-CN" altLang="en-US" sz="4400" i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楷体_GB2312"/>
              <a:ea typeface="楷体_GB231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813" y="4437063"/>
            <a:ext cx="6454775" cy="1692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788"/>
            <a:ext cx="9144000" cy="13668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37892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27000"/>
            <a:ext cx="77057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213"/>
            <a:ext cx="4103687" cy="1619250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b="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b="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b="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213"/>
            <a:ext cx="4103688" cy="1546225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b="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b="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5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30972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02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 descr="u=334365427,207037377&amp;fm=2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0"/>
            <a:ext cx="2667000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533400" y="4572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蝴蝶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72c16d39a697bdceb311c7d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5" descr="c2943637a57a68e1a2cc2bd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806825"/>
            <a:ext cx="45720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5867400" y="5334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蜜蜂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e667a5dffc3e45a976c638a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2000" y="0"/>
            <a:ext cx="7696200" cy="46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5486400" y="228600"/>
            <a:ext cx="1828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螳螂</a:t>
            </a:r>
            <a:endParaRPr lang="zh-CN" altLang="en-US" sz="3200">
              <a:solidFill>
                <a:srgbClr val="FF3399"/>
              </a:solidFill>
            </a:endParaRPr>
          </a:p>
        </p:txBody>
      </p:sp>
      <p:pic>
        <p:nvPicPr>
          <p:cNvPr id="18436" name="Picture 10" descr="648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886200"/>
            <a:ext cx="4876800" cy="297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7" name="Picture 11" descr="ma000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886200"/>
            <a:ext cx="4572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4002ba50cfbc6707367abe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14400" y="762000"/>
            <a:ext cx="741045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371600" y="838200"/>
            <a:ext cx="358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天牛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e44c98c7c99d08359c163d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5800" y="304800"/>
            <a:ext cx="75057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143000" y="2514600"/>
            <a:ext cx="6715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蜘蛛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0130000080315012721651800743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37038" y="1951038"/>
            <a:ext cx="4906962" cy="490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 descr="ddfcbb5986f0d2c3810a18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066800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800600" y="685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rgbClr val="FF3399"/>
                </a:solidFill>
              </a:rPr>
              <a:t>瓢虫</a:t>
            </a:r>
            <a:endParaRPr lang="zh-CN" altLang="en-US" sz="32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图片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10000" y="3390900"/>
            <a:ext cx="53340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9" descr="20011204001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5257800" cy="3990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2487</Words>
  <Application>WPS 演示</Application>
  <PresentationFormat>全屏显示(4:3)</PresentationFormat>
  <Paragraphs>187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楷体_GB2312</vt:lpstr>
      <vt:lpstr>Calibri</vt:lpstr>
      <vt:lpstr>Calibri</vt:lpstr>
      <vt:lpstr>华文新魏</vt:lpstr>
      <vt:lpstr>微软雅黑</vt:lpstr>
      <vt:lpstr>新宋体</vt:lpstr>
      <vt:lpstr>Arial Unicode MS</vt:lpstr>
      <vt:lpstr>黑体</vt:lpstr>
      <vt:lpstr>Times New Roman</vt:lpstr>
      <vt:lpstr>楷体_GB2312</vt:lpstr>
      <vt:lpstr>Arial</vt:lpstr>
      <vt:lpstr>第一PPT模板网-WWW.1PPT.COM</vt:lpstr>
      <vt:lpstr>第一PPT模板网-WWW.1PPT.COM </vt:lpstr>
      <vt:lpstr>绿色蝈蝈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读一读，写一写</vt:lpstr>
      <vt:lpstr>PowerPoint 演示文稿</vt:lpstr>
      <vt:lpstr>PowerPoint 演示文稿</vt:lpstr>
      <vt:lpstr>这篇文章可以分为几层，概括每一层的大意。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找出文中与蝈蝈比较的事例</vt:lpstr>
      <vt:lpstr>研读探究：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25</cp:revision>
  <cp:lastPrinted>2113-01-01T00:00:00Z</cp:lastPrinted>
  <dcterms:created xsi:type="dcterms:W3CDTF">2113-01-01T00:00:00Z</dcterms:created>
  <dcterms:modified xsi:type="dcterms:W3CDTF">2018-06-05T08:29:52Z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2052-10.1.0.7400</vt:lpwstr>
  </property>
</Properties>
</file>