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9"/>
  </p:notesMasterIdLst>
  <p:sldIdLst>
    <p:sldId id="257" r:id="rId4"/>
    <p:sldId id="310" r:id="rId5"/>
    <p:sldId id="304" r:id="rId6"/>
    <p:sldId id="292" r:id="rId7"/>
    <p:sldId id="318" r:id="rId8"/>
    <p:sldId id="322" r:id="rId10"/>
    <p:sldId id="311" r:id="rId11"/>
    <p:sldId id="321" r:id="rId12"/>
    <p:sldId id="323" r:id="rId13"/>
    <p:sldId id="314" r:id="rId14"/>
    <p:sldId id="315" r:id="rId15"/>
    <p:sldId id="319" r:id="rId16"/>
    <p:sldId id="294" r:id="rId17"/>
    <p:sldId id="267" r:id="rId18"/>
    <p:sldId id="295" r:id="rId19"/>
    <p:sldId id="283" r:id="rId20"/>
    <p:sldId id="285" r:id="rId21"/>
    <p:sldId id="284" r:id="rId22"/>
    <p:sldId id="298" r:id="rId23"/>
    <p:sldId id="299" r:id="rId24"/>
    <p:sldId id="300" r:id="rId25"/>
    <p:sldId id="301" r:id="rId26"/>
    <p:sldId id="302" r:id="rId27"/>
    <p:sldId id="303" r:id="rId28"/>
    <p:sldId id="268" r:id="rId29"/>
    <p:sldId id="269" r:id="rId30"/>
    <p:sldId id="287" r:id="rId31"/>
    <p:sldId id="290" r:id="rId32"/>
    <p:sldId id="270" r:id="rId33"/>
    <p:sldId id="271" r:id="rId34"/>
    <p:sldId id="320" r:id="rId35"/>
    <p:sldId id="316" r:id="rId36"/>
    <p:sldId id="317" r:id="rId37"/>
    <p:sldId id="274" r:id="rId38"/>
    <p:sldId id="275" r:id="rId39"/>
    <p:sldId id="313" r:id="rId40"/>
    <p:sldId id="309" r:id="rId41"/>
    <p:sldId id="308" r:id="rId42"/>
    <p:sldId id="324" r:id="rId43"/>
    <p:sldId id="325" r:id="rId4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2525"/>
    <a:srgbClr val="CC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11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-24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7" Type="http://schemas.openxmlformats.org/officeDocument/2006/relationships/tableStyles" Target="tableStyles.xml"/><Relationship Id="rId46" Type="http://schemas.openxmlformats.org/officeDocument/2006/relationships/viewProps" Target="viewProps.xml"/><Relationship Id="rId45" Type="http://schemas.openxmlformats.org/officeDocument/2006/relationships/presProps" Target="presProps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52B84A-17ED-4E24-AAB0-76D653E675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79936-83F7-407D-B735-8470332D5A1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25.xml"/></Relationships>
</file>

<file path=ppt/notesSlides/_rels/notes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3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79936-83F7-407D-B735-8470332D5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79936-83F7-407D-B735-8470332D5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79936-83F7-407D-B735-8470332D5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79936-83F7-407D-B735-8470332D5A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8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B03153D-FA21-4886-957F-B9AC33AECABA}" type="slidenum">
              <a:rPr lang="en-US" altLang="zh-CN"/>
            </a:fld>
            <a:endParaRPr lang="en-US" altLang="zh-CN"/>
          </a:p>
        </p:txBody>
      </p:sp>
      <p:sp>
        <p:nvSpPr>
          <p:cNvPr id="40967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68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56A9B-6710-48DE-87F3-1C8FE59A173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F4C13-6BC4-4BCE-AE13-2F8EABE491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513538A-AA80-41FE-BBEB-25B422A90C8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5B1640-5F07-4048-81EC-F3F8ABE1207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9548B1-0559-4D37-8782-E2A25B4B25E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E177E-D4A7-4D5A-9A00-DFC413BDE9D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4B835-6E34-483E-A891-D767AEE0D37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35275-66F8-49A3-830A-FCAF4AEA74C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FA4B1-BC90-44AE-9F96-AF02415FA79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98469-C9D1-4DED-9A3E-8CEF71B7DB6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B15D9-C09B-429D-B9E1-8DBFDD6DF6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+mj-lt"/>
              </a:defRPr>
            </a:lvl1pPr>
          </a:lstStyle>
          <a:p>
            <a:endParaRPr lang="en-US" altLang="zh-CN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>
              <a:defRPr sz="1200">
                <a:latin typeface="+mj-lt"/>
              </a:defRPr>
            </a:lvl1pPr>
          </a:lstStyle>
          <a:p>
            <a:endParaRPr lang="en-US" altLang="zh-CN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+mj-lt"/>
              </a:defRPr>
            </a:lvl1pPr>
          </a:lstStyle>
          <a:p>
            <a:fld id="{73BCFA26-2CB5-47BF-9A86-2FC34E8797CF}" type="slidenum">
              <a:rPr lang="en-US" altLang="zh-CN"/>
            </a:fld>
            <a:endParaRPr lang="en-US" altLang="zh-CN"/>
          </a:p>
        </p:txBody>
      </p:sp>
      <p:sp>
        <p:nvSpPr>
          <p:cNvPr id="39943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755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600">
          <a:solidFill>
            <a:schemeClr val="tx1"/>
          </a:solidFill>
          <a:latin typeface="+mn-lt"/>
          <a:ea typeface="+mn-ea"/>
        </a:defRPr>
      </a:lvl2pPr>
      <a:lvl3pPr marL="1022350" indent="-351155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200">
          <a:solidFill>
            <a:schemeClr val="tx1"/>
          </a:solidFill>
          <a:latin typeface="+mn-lt"/>
          <a:ea typeface="+mn-ea"/>
        </a:defRPr>
      </a:lvl3pPr>
      <a:lvl4pPr marL="1339850" indent="-31623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000">
          <a:solidFill>
            <a:schemeClr val="tx1"/>
          </a:solidFill>
          <a:latin typeface="+mn-lt"/>
          <a:ea typeface="+mn-ea"/>
        </a:defRPr>
      </a:lvl4pPr>
      <a:lvl5pPr marL="1681480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138680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95880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053080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510280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jieri/" TargetMode="External"/><Relationship Id="rId20" Type="http://schemas.openxmlformats.org/officeDocument/2006/relationships/slideLayout" Target="../slideLayouts/slideLayout14.xml"/><Relationship Id="rId2" Type="http://schemas.openxmlformats.org/officeDocument/2006/relationships/hyperlink" Target="http://www.1ppt.com/hangye/" TargetMode="External"/><Relationship Id="rId19" Type="http://schemas.openxmlformats.org/officeDocument/2006/relationships/image" Target="../media/image20.png"/><Relationship Id="rId18" Type="http://schemas.openxmlformats.org/officeDocument/2006/relationships/image" Target="../media/image19.png"/><Relationship Id="rId17" Type="http://schemas.openxmlformats.org/officeDocument/2006/relationships/image" Target="../media/image18.png"/><Relationship Id="rId16" Type="http://schemas.openxmlformats.org/officeDocument/2006/relationships/hyperlink" Target="http://www.1ppt.cn/" TargetMode="External"/><Relationship Id="rId15" Type="http://schemas.openxmlformats.org/officeDocument/2006/relationships/hyperlink" Target="http://www.1ppt.com/jiaoan/" TargetMode="External"/><Relationship Id="rId14" Type="http://schemas.openxmlformats.org/officeDocument/2006/relationships/hyperlink" Target="http://www.1ppt.com/shiti/" TargetMode="External"/><Relationship Id="rId13" Type="http://schemas.openxmlformats.org/officeDocument/2006/relationships/hyperlink" Target="http://www.1ppt.com/fan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om/ziliao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WordArt 3"/>
          <p:cNvSpPr>
            <a:spLocks noChangeArrowheads="1" noChangeShapeType="1" noTextEdit="1"/>
          </p:cNvSpPr>
          <p:nvPr/>
        </p:nvSpPr>
        <p:spPr bwMode="auto">
          <a:xfrm>
            <a:off x="827088" y="4797152"/>
            <a:ext cx="4392984" cy="122396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zh-CN" altLang="en-US" sz="3600" b="1" kern="10" dirty="0">
                <a:ln w="12700">
                  <a:solidFill>
                    <a:srgbClr val="B2B2B2"/>
                  </a:solidFill>
                  <a:rou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绿色蝈蝈</a:t>
            </a:r>
            <a:endParaRPr lang="zh-CN" altLang="en-US" sz="3600" b="1" kern="10" dirty="0">
              <a:ln w="12700">
                <a:solidFill>
                  <a:srgbClr val="B2B2B2"/>
                </a:solidFill>
                <a:round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724128" y="5517232"/>
            <a:ext cx="1708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chemeClr val="accent1"/>
                </a:solidFill>
                <a:ea typeface="华文新魏" pitchFamily="2" charset="-122"/>
              </a:rPr>
              <a:t>法布尔</a:t>
            </a:r>
            <a:endParaRPr lang="zh-CN" altLang="en-US" sz="4000" dirty="0">
              <a:solidFill>
                <a:schemeClr val="accent1"/>
              </a:solidFill>
              <a:ea typeface="华文新魏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0"/>
            <a:ext cx="9144000" cy="458112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327978" y="6218907"/>
            <a:ext cx="309880" cy="429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AutoShape 2"/>
          <p:cNvSpPr>
            <a:spLocks noChangeArrowheads="1"/>
          </p:cNvSpPr>
          <p:nvPr/>
        </p:nvSpPr>
        <p:spPr bwMode="auto">
          <a:xfrm>
            <a:off x="609600" y="381000"/>
            <a:ext cx="4343400" cy="914400"/>
          </a:xfrm>
          <a:prstGeom prst="hexagon">
            <a:avLst>
              <a:gd name="adj" fmla="val 11875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1" lang="en-US" altLang="zh-CN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</a:t>
            </a:r>
            <a:r>
              <a:rPr kumimoji="1"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读一读   写一写</a:t>
            </a:r>
            <a:endParaRPr kumimoji="1"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1279525" y="2047875"/>
            <a:ext cx="7864475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800" b="1" dirty="0">
                <a:solidFill>
                  <a:srgbClr val="08080A"/>
                </a:solidFill>
                <a:latin typeface="Times New Roman" panose="02020603050405020304" pitchFamily="18" charset="0"/>
              </a:rPr>
              <a:t>篝火   狩猎    喧嚣     窃窃私语   弱肉强食</a:t>
            </a:r>
            <a:endParaRPr kumimoji="1" lang="zh-CN" altLang="en-US" sz="2800" b="1" dirty="0">
              <a:solidFill>
                <a:srgbClr val="08080A"/>
              </a:solidFill>
              <a:latin typeface="Times New Roman" panose="02020603050405020304" pitchFamily="18" charset="0"/>
            </a:endParaRPr>
          </a:p>
          <a:p>
            <a:endParaRPr kumimoji="1" lang="zh-CN" altLang="en-US" sz="2800" b="1" dirty="0">
              <a:solidFill>
                <a:srgbClr val="08080A"/>
              </a:solidFill>
              <a:latin typeface="Times New Roman" panose="02020603050405020304" pitchFamily="18" charset="0"/>
            </a:endParaRPr>
          </a:p>
          <a:p>
            <a:r>
              <a:rPr kumimoji="1" lang="zh-CN" altLang="en-US" sz="2800" b="1" dirty="0">
                <a:solidFill>
                  <a:srgbClr val="08080A"/>
                </a:solidFill>
                <a:latin typeface="Times New Roman" panose="02020603050405020304" pitchFamily="18" charset="0"/>
              </a:rPr>
              <a:t>隐隐约约   喑哑   沉寂     静谧   更胜一筹</a:t>
            </a:r>
            <a:endParaRPr kumimoji="1" lang="zh-CN" altLang="en-US" sz="2800" b="1" dirty="0">
              <a:solidFill>
                <a:srgbClr val="08080A"/>
              </a:solidFill>
              <a:latin typeface="Times New Roman" panose="02020603050405020304" pitchFamily="18" charset="0"/>
            </a:endParaRPr>
          </a:p>
          <a:p>
            <a:endParaRPr kumimoji="1" lang="zh-CN" altLang="en-US" sz="2800" b="1" dirty="0">
              <a:solidFill>
                <a:srgbClr val="08080A"/>
              </a:solidFill>
              <a:latin typeface="Times New Roman" panose="02020603050405020304" pitchFamily="18" charset="0"/>
            </a:endParaRPr>
          </a:p>
          <a:p>
            <a:r>
              <a:rPr kumimoji="1" lang="zh-CN" altLang="en-US" sz="2800" b="1" dirty="0">
                <a:solidFill>
                  <a:srgbClr val="08080A"/>
                </a:solidFill>
                <a:latin typeface="Times New Roman" panose="02020603050405020304" pitchFamily="18" charset="0"/>
              </a:rPr>
              <a:t>篡夺   螽斯   莴苣   惊慌失措   劫掠   悬殊</a:t>
            </a:r>
            <a:endParaRPr kumimoji="1" lang="zh-CN" altLang="en-US" sz="2800" b="1" dirty="0">
              <a:solidFill>
                <a:srgbClr val="08080A"/>
              </a:solidFill>
              <a:latin typeface="Times New Roman" panose="02020603050405020304" pitchFamily="18" charset="0"/>
            </a:endParaRPr>
          </a:p>
          <a:p>
            <a:endParaRPr kumimoji="1" lang="zh-CN" altLang="en-US" sz="2800" b="1" dirty="0">
              <a:solidFill>
                <a:srgbClr val="08080A"/>
              </a:solidFill>
              <a:latin typeface="Times New Roman" panose="02020603050405020304" pitchFamily="18" charset="0"/>
            </a:endParaRPr>
          </a:p>
          <a:p>
            <a:r>
              <a:rPr kumimoji="1" lang="zh-CN" altLang="en-US" sz="2800" b="1" dirty="0">
                <a:solidFill>
                  <a:srgbClr val="08080A"/>
                </a:solidFill>
                <a:latin typeface="Times New Roman" panose="02020603050405020304" pitchFamily="18" charset="0"/>
              </a:rPr>
              <a:t>大颚   津津有味    断肢残腿    嗉囊    喙</a:t>
            </a:r>
            <a:endParaRPr kumimoji="1" lang="zh-CN" altLang="en-US" sz="2800" b="1" dirty="0">
              <a:solidFill>
                <a:srgbClr val="08080A"/>
              </a:solidFill>
              <a:latin typeface="Times New Roman" panose="02020603050405020304" pitchFamily="18" charset="0"/>
            </a:endParaRPr>
          </a:p>
          <a:p>
            <a:endParaRPr kumimoji="1" lang="zh-CN" altLang="en-US" sz="2800" b="1" dirty="0">
              <a:solidFill>
                <a:srgbClr val="08080A"/>
              </a:solidFill>
              <a:latin typeface="Times New Roman" panose="02020603050405020304" pitchFamily="18" charset="0"/>
            </a:endParaRPr>
          </a:p>
          <a:p>
            <a:r>
              <a:rPr kumimoji="1" lang="zh-CN" altLang="en-US" sz="2800" b="1" dirty="0">
                <a:solidFill>
                  <a:srgbClr val="08080A"/>
                </a:solidFill>
                <a:latin typeface="Times New Roman" panose="02020603050405020304" pitchFamily="18" charset="0"/>
              </a:rPr>
              <a:t>吮取   酷爱   毫不犹豫    </a:t>
            </a:r>
            <a:endParaRPr kumimoji="1" lang="zh-CN" altLang="en-US" sz="2800" b="1" dirty="0">
              <a:solidFill>
                <a:srgbClr val="08080A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1219200" y="1625600"/>
            <a:ext cx="7175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>
                <a:solidFill>
                  <a:srgbClr val="0000FF"/>
                </a:solidFill>
                <a:latin typeface="Times New Roman" panose="02020603050405020304" pitchFamily="18" charset="0"/>
              </a:rPr>
              <a:t>gōu</a:t>
            </a:r>
            <a:endParaRPr kumimoji="1" lang="en-US" altLang="zh-CN" sz="28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2270125" y="1666875"/>
            <a:ext cx="8556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>
                <a:solidFill>
                  <a:srgbClr val="0000FF"/>
                </a:solidFill>
                <a:latin typeface="Times New Roman" panose="02020603050405020304" pitchFamily="18" charset="0"/>
              </a:rPr>
              <a:t>shòu</a:t>
            </a:r>
            <a:endParaRPr kumimoji="1" lang="en-US" altLang="zh-CN" sz="28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430" name="Text Box 6"/>
          <p:cNvSpPr txBox="1">
            <a:spLocks noChangeArrowheads="1"/>
          </p:cNvSpPr>
          <p:nvPr/>
        </p:nvSpPr>
        <p:spPr bwMode="auto">
          <a:xfrm>
            <a:off x="3641725" y="1590675"/>
            <a:ext cx="8159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>
                <a:solidFill>
                  <a:srgbClr val="0000FF"/>
                </a:solidFill>
                <a:latin typeface="Times New Roman" panose="02020603050405020304" pitchFamily="18" charset="0"/>
              </a:rPr>
              <a:t>xiāo</a:t>
            </a:r>
            <a:endParaRPr kumimoji="1" lang="en-US" altLang="zh-CN" sz="28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431" name="Text Box 7"/>
          <p:cNvSpPr txBox="1">
            <a:spLocks noChangeArrowheads="1"/>
          </p:cNvSpPr>
          <p:nvPr/>
        </p:nvSpPr>
        <p:spPr bwMode="auto">
          <a:xfrm>
            <a:off x="3032125" y="2505075"/>
            <a:ext cx="1162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>
                <a:solidFill>
                  <a:srgbClr val="0000FF"/>
                </a:solidFill>
                <a:latin typeface="Times New Roman" panose="02020603050405020304" pitchFamily="18" charset="0"/>
              </a:rPr>
              <a:t>yīn yǎ</a:t>
            </a:r>
            <a:endParaRPr kumimoji="1" lang="en-US" altLang="zh-CN" sz="28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432" name="Text Box 8"/>
          <p:cNvSpPr txBox="1">
            <a:spLocks noChangeArrowheads="1"/>
          </p:cNvSpPr>
          <p:nvPr/>
        </p:nvSpPr>
        <p:spPr bwMode="auto">
          <a:xfrm>
            <a:off x="5546725" y="2505075"/>
            <a:ext cx="55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>
                <a:solidFill>
                  <a:srgbClr val="0000FF"/>
                </a:solidFill>
                <a:latin typeface="Times New Roman" panose="02020603050405020304" pitchFamily="18" charset="0"/>
              </a:rPr>
              <a:t>mì</a:t>
            </a:r>
            <a:endParaRPr kumimoji="1" lang="en-US" altLang="zh-CN" sz="28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433" name="Text Box 9"/>
          <p:cNvSpPr txBox="1">
            <a:spLocks noChangeArrowheads="1"/>
          </p:cNvSpPr>
          <p:nvPr/>
        </p:nvSpPr>
        <p:spPr bwMode="auto">
          <a:xfrm>
            <a:off x="2193925" y="3343275"/>
            <a:ext cx="10525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>
                <a:solidFill>
                  <a:srgbClr val="0000FF"/>
                </a:solidFill>
                <a:latin typeface="Times New Roman" panose="02020603050405020304" pitchFamily="18" charset="0"/>
              </a:rPr>
              <a:t>zhōng</a:t>
            </a:r>
            <a:endParaRPr kumimoji="1" lang="en-US" altLang="zh-CN" sz="28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434" name="Text Box 10"/>
          <p:cNvSpPr txBox="1">
            <a:spLocks noChangeArrowheads="1"/>
          </p:cNvSpPr>
          <p:nvPr/>
        </p:nvSpPr>
        <p:spPr bwMode="auto">
          <a:xfrm>
            <a:off x="3260725" y="3343275"/>
            <a:ext cx="8953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>
                <a:solidFill>
                  <a:srgbClr val="0000FF"/>
                </a:solidFill>
                <a:latin typeface="Times New Roman" panose="02020603050405020304" pitchFamily="18" charset="0"/>
              </a:rPr>
              <a:t>wōjù</a:t>
            </a:r>
            <a:endParaRPr kumimoji="1" lang="en-US" altLang="zh-CN" sz="28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435" name="Text Box 11"/>
          <p:cNvSpPr txBox="1">
            <a:spLocks noChangeArrowheads="1"/>
          </p:cNvSpPr>
          <p:nvPr/>
        </p:nvSpPr>
        <p:spPr bwMode="auto">
          <a:xfrm>
            <a:off x="1660525" y="4181475"/>
            <a:ext cx="341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>
                <a:solidFill>
                  <a:srgbClr val="0000FF"/>
                </a:solidFill>
                <a:latin typeface="Times New Roman" panose="02020603050405020304" pitchFamily="18" charset="0"/>
              </a:rPr>
              <a:t>è</a:t>
            </a:r>
            <a:endParaRPr kumimoji="1" lang="en-US" altLang="zh-CN" sz="28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436" name="Text Box 12"/>
          <p:cNvSpPr txBox="1">
            <a:spLocks noChangeArrowheads="1"/>
          </p:cNvSpPr>
          <p:nvPr/>
        </p:nvSpPr>
        <p:spPr bwMode="auto">
          <a:xfrm>
            <a:off x="5775325" y="4257675"/>
            <a:ext cx="5000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>
                <a:solidFill>
                  <a:srgbClr val="0000FF"/>
                </a:solidFill>
                <a:latin typeface="Times New Roman" panose="02020603050405020304" pitchFamily="18" charset="0"/>
              </a:rPr>
              <a:t>sù</a:t>
            </a:r>
            <a:endParaRPr kumimoji="1" lang="en-US" altLang="zh-CN" sz="28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437" name="Text Box 13"/>
          <p:cNvSpPr txBox="1">
            <a:spLocks noChangeArrowheads="1"/>
          </p:cNvSpPr>
          <p:nvPr/>
        </p:nvSpPr>
        <p:spPr bwMode="auto">
          <a:xfrm>
            <a:off x="6842125" y="4257675"/>
            <a:ext cx="6381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>
                <a:solidFill>
                  <a:srgbClr val="0000FF"/>
                </a:solidFill>
                <a:latin typeface="Times New Roman" panose="02020603050405020304" pitchFamily="18" charset="0"/>
              </a:rPr>
              <a:t>huì</a:t>
            </a:r>
            <a:endParaRPr kumimoji="1" lang="en-US" altLang="zh-CN" sz="28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438" name="Text Box 14"/>
          <p:cNvSpPr txBox="1">
            <a:spLocks noChangeArrowheads="1"/>
          </p:cNvSpPr>
          <p:nvPr/>
        </p:nvSpPr>
        <p:spPr bwMode="auto">
          <a:xfrm>
            <a:off x="1203325" y="5095875"/>
            <a:ext cx="8556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>
                <a:solidFill>
                  <a:srgbClr val="0000FF"/>
                </a:solidFill>
                <a:latin typeface="Times New Roman" panose="02020603050405020304" pitchFamily="18" charset="0"/>
              </a:rPr>
              <a:t>shǔn</a:t>
            </a:r>
            <a:endParaRPr kumimoji="1" lang="en-US" altLang="zh-CN" sz="28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439" name="Text Box 15"/>
          <p:cNvSpPr txBox="1">
            <a:spLocks noChangeArrowheads="1"/>
          </p:cNvSpPr>
          <p:nvPr/>
        </p:nvSpPr>
        <p:spPr bwMode="auto">
          <a:xfrm>
            <a:off x="1203325" y="3244850"/>
            <a:ext cx="184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kumimoji="1" lang="zh-CN" altLang="zh-CN" sz="2800" b="1">
              <a:latin typeface="Times New Roman" panose="02020603050405020304" pitchFamily="18" charset="0"/>
            </a:endParaRPr>
          </a:p>
        </p:txBody>
      </p:sp>
      <p:sp>
        <p:nvSpPr>
          <p:cNvPr id="103440" name="Text Box 16"/>
          <p:cNvSpPr txBox="1">
            <a:spLocks noChangeArrowheads="1"/>
          </p:cNvSpPr>
          <p:nvPr/>
        </p:nvSpPr>
        <p:spPr bwMode="auto">
          <a:xfrm>
            <a:off x="1203325" y="3343275"/>
            <a:ext cx="8540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>
                <a:solidFill>
                  <a:srgbClr val="0000FF"/>
                </a:solidFill>
                <a:latin typeface="Times New Roman" panose="02020603050405020304" pitchFamily="18" charset="0"/>
              </a:rPr>
              <a:t>cuàn</a:t>
            </a:r>
            <a:endParaRPr kumimoji="1" lang="en-US" altLang="zh-CN" sz="28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3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3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3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 animBg="1" autoUpdateAnimBg="0"/>
      <p:bldP spid="103427" grpId="0" autoUpdateAnimBg="0"/>
      <p:bldP spid="103428" grpId="0" autoUpdateAnimBg="0"/>
      <p:bldP spid="103429" grpId="0" autoUpdateAnimBg="0"/>
      <p:bldP spid="103430" grpId="0" autoUpdateAnimBg="0"/>
      <p:bldP spid="103431" grpId="0" autoUpdateAnimBg="0"/>
      <p:bldP spid="103432" grpId="0" autoUpdateAnimBg="0"/>
      <p:bldP spid="103433" grpId="0" autoUpdateAnimBg="0"/>
      <p:bldP spid="103434" grpId="0" autoUpdateAnimBg="0"/>
      <p:bldP spid="103435" grpId="0" autoUpdateAnimBg="0"/>
      <p:bldP spid="103436" grpId="0" autoUpdateAnimBg="0"/>
      <p:bldP spid="103437" grpId="0" autoUpdateAnimBg="0"/>
      <p:bldP spid="103438" grpId="0" autoUpdateAnimBg="0"/>
      <p:bldP spid="10344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0" y="96838"/>
            <a:ext cx="9144000" cy="666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2400" b="1" dirty="0">
                <a:solidFill>
                  <a:schemeClr val="tx2"/>
                </a:solidFill>
              </a:rPr>
              <a:t>4.</a:t>
            </a:r>
            <a:r>
              <a:rPr lang="zh-CN" altLang="en-US" sz="2400" b="1" dirty="0">
                <a:solidFill>
                  <a:schemeClr val="tx2"/>
                </a:solidFill>
              </a:rPr>
              <a:t>词语解释：</a:t>
            </a:r>
            <a:endParaRPr lang="zh-CN" altLang="en-US" sz="2400" b="1" dirty="0">
              <a:solidFill>
                <a:schemeClr val="tx2"/>
              </a:solidFill>
            </a:endParaRPr>
          </a:p>
          <a:p>
            <a:r>
              <a:rPr lang="zh-CN" altLang="en-US" sz="2400" b="1" dirty="0">
                <a:solidFill>
                  <a:schemeClr val="tx2"/>
                </a:solidFill>
              </a:rPr>
              <a:t>扰乱</a:t>
            </a:r>
            <a:r>
              <a:rPr lang="en-US" altLang="zh-CN" sz="2400" b="1" dirty="0">
                <a:solidFill>
                  <a:schemeClr val="tx2"/>
                </a:solidFill>
              </a:rPr>
              <a:t>——</a:t>
            </a:r>
            <a:r>
              <a:rPr lang="zh-CN" altLang="en-US" sz="2400" b="1" dirty="0">
                <a:solidFill>
                  <a:schemeClr val="tx2"/>
                </a:solidFill>
              </a:rPr>
              <a:t>搅扰，使混乱或不安。                哀鸣</a:t>
            </a:r>
            <a:r>
              <a:rPr lang="en-US" altLang="zh-CN" sz="2400" b="1" dirty="0">
                <a:solidFill>
                  <a:schemeClr val="tx2"/>
                </a:solidFill>
              </a:rPr>
              <a:t>——</a:t>
            </a:r>
            <a:r>
              <a:rPr lang="zh-CN" altLang="en-US" sz="2400" b="1" dirty="0">
                <a:solidFill>
                  <a:schemeClr val="tx2"/>
                </a:solidFill>
              </a:rPr>
              <a:t>悲哀地叫。</a:t>
            </a:r>
            <a:endParaRPr lang="zh-CN" altLang="en-US" sz="2400" b="1" dirty="0">
              <a:solidFill>
                <a:schemeClr val="tx2"/>
              </a:solidFill>
            </a:endParaRPr>
          </a:p>
          <a:p>
            <a:r>
              <a:rPr lang="zh-CN" altLang="en-US" sz="2400" b="1" dirty="0">
                <a:solidFill>
                  <a:schemeClr val="tx2"/>
                </a:solidFill>
              </a:rPr>
              <a:t> 狩猎</a:t>
            </a:r>
            <a:r>
              <a:rPr lang="en-US" altLang="zh-CN" sz="2400" b="1" dirty="0">
                <a:solidFill>
                  <a:schemeClr val="tx2"/>
                </a:solidFill>
              </a:rPr>
              <a:t>——</a:t>
            </a:r>
            <a:r>
              <a:rPr lang="zh-CN" altLang="en-US" sz="2400" b="1" dirty="0">
                <a:solidFill>
                  <a:schemeClr val="tx2"/>
                </a:solidFill>
              </a:rPr>
              <a:t>打猎。                                         哀号</a:t>
            </a:r>
            <a:r>
              <a:rPr lang="en-US" altLang="zh-CN" sz="2400" b="1" dirty="0">
                <a:solidFill>
                  <a:schemeClr val="tx2"/>
                </a:solidFill>
              </a:rPr>
              <a:t>——</a:t>
            </a:r>
            <a:r>
              <a:rPr lang="zh-CN" altLang="en-US" sz="2400" b="1" dirty="0">
                <a:solidFill>
                  <a:schemeClr val="tx2"/>
                </a:solidFill>
              </a:rPr>
              <a:t>悲哀地哭嚎。 </a:t>
            </a:r>
            <a:endParaRPr lang="zh-CN" altLang="en-US" sz="2400" b="1" dirty="0">
              <a:solidFill>
                <a:schemeClr val="tx2"/>
              </a:solidFill>
            </a:endParaRPr>
          </a:p>
          <a:p>
            <a:r>
              <a:rPr lang="zh-CN" altLang="en-US" sz="2400" b="1" dirty="0">
                <a:solidFill>
                  <a:schemeClr val="tx2"/>
                </a:solidFill>
              </a:rPr>
              <a:t>喧嚣</a:t>
            </a:r>
            <a:r>
              <a:rPr lang="en-US" altLang="zh-CN" sz="2400" b="1" dirty="0">
                <a:solidFill>
                  <a:schemeClr val="tx2"/>
                </a:solidFill>
              </a:rPr>
              <a:t>——1</a:t>
            </a:r>
            <a:r>
              <a:rPr lang="zh-CN" altLang="en-US" sz="2400" b="1" dirty="0">
                <a:solidFill>
                  <a:schemeClr val="tx2"/>
                </a:solidFill>
              </a:rPr>
              <a:t>、声音杂乱；不清静</a:t>
            </a:r>
            <a:r>
              <a:rPr lang="en-US" altLang="zh-CN" sz="2400" b="1" dirty="0">
                <a:solidFill>
                  <a:schemeClr val="tx2"/>
                </a:solidFill>
              </a:rPr>
              <a:t>2</a:t>
            </a:r>
            <a:r>
              <a:rPr lang="zh-CN" altLang="en-US" sz="2400" b="1" dirty="0">
                <a:solidFill>
                  <a:schemeClr val="tx2"/>
                </a:solidFill>
              </a:rPr>
              <a:t>、叫嚣。</a:t>
            </a:r>
            <a:endParaRPr lang="zh-CN" altLang="en-US" sz="2400" b="1" dirty="0">
              <a:solidFill>
                <a:schemeClr val="tx2"/>
              </a:solidFill>
            </a:endParaRPr>
          </a:p>
          <a:p>
            <a:r>
              <a:rPr lang="zh-CN" altLang="en-US" sz="2400" b="1" dirty="0">
                <a:solidFill>
                  <a:schemeClr val="tx2"/>
                </a:solidFill>
              </a:rPr>
              <a:t>喧嚷 喑哑</a:t>
            </a:r>
            <a:r>
              <a:rPr lang="en-US" altLang="zh-CN" sz="2400" b="1" dirty="0">
                <a:solidFill>
                  <a:schemeClr val="tx2"/>
                </a:solidFill>
              </a:rPr>
              <a:t>——</a:t>
            </a:r>
            <a:r>
              <a:rPr lang="zh-CN" altLang="en-US" sz="2400" b="1" dirty="0">
                <a:solidFill>
                  <a:schemeClr val="tx2"/>
                </a:solidFill>
              </a:rPr>
              <a:t>嗓子干涩发布处声音或发音低而不清楚。</a:t>
            </a:r>
            <a:endParaRPr lang="zh-CN" altLang="en-US" sz="2400" b="1" dirty="0">
              <a:solidFill>
                <a:schemeClr val="tx2"/>
              </a:solidFill>
            </a:endParaRPr>
          </a:p>
          <a:p>
            <a:r>
              <a:rPr lang="zh-CN" altLang="en-US" sz="2400" b="1" dirty="0">
                <a:solidFill>
                  <a:schemeClr val="tx2"/>
                </a:solidFill>
              </a:rPr>
              <a:t> 沉寂</a:t>
            </a:r>
            <a:r>
              <a:rPr lang="en-US" altLang="zh-CN" sz="2400" b="1" dirty="0">
                <a:solidFill>
                  <a:schemeClr val="tx2"/>
                </a:solidFill>
              </a:rPr>
              <a:t>——1</a:t>
            </a:r>
            <a:r>
              <a:rPr lang="zh-CN" altLang="en-US" sz="2400" b="1" dirty="0">
                <a:solidFill>
                  <a:schemeClr val="tx2"/>
                </a:solidFill>
              </a:rPr>
              <a:t>、十分寂静；</a:t>
            </a:r>
            <a:r>
              <a:rPr lang="en-US" altLang="zh-CN" sz="2400" b="1" dirty="0">
                <a:solidFill>
                  <a:schemeClr val="tx2"/>
                </a:solidFill>
              </a:rPr>
              <a:t>2</a:t>
            </a:r>
            <a:r>
              <a:rPr lang="zh-CN" altLang="en-US" sz="2400" b="1" dirty="0">
                <a:solidFill>
                  <a:schemeClr val="tx2"/>
                </a:solidFill>
              </a:rPr>
              <a:t>、消息全无。</a:t>
            </a:r>
            <a:endParaRPr lang="zh-CN" altLang="en-US" sz="2400" b="1" dirty="0">
              <a:solidFill>
                <a:schemeClr val="tx2"/>
              </a:solidFill>
            </a:endParaRPr>
          </a:p>
          <a:p>
            <a:r>
              <a:rPr lang="zh-CN" altLang="en-US" sz="2400" b="1" dirty="0">
                <a:solidFill>
                  <a:schemeClr val="tx2"/>
                </a:solidFill>
              </a:rPr>
              <a:t>篡夺</a:t>
            </a:r>
            <a:r>
              <a:rPr lang="en-US" altLang="zh-CN" sz="2400" b="1" dirty="0">
                <a:solidFill>
                  <a:schemeClr val="tx2"/>
                </a:solidFill>
              </a:rPr>
              <a:t>——</a:t>
            </a:r>
            <a:r>
              <a:rPr lang="zh-CN" altLang="en-US" sz="2400" b="1" dirty="0">
                <a:solidFill>
                  <a:schemeClr val="tx2"/>
                </a:solidFill>
              </a:rPr>
              <a:t>用不正当的手段夺取（地位或权力）。</a:t>
            </a:r>
            <a:endParaRPr lang="zh-CN" altLang="en-US" sz="2400" b="1" dirty="0">
              <a:solidFill>
                <a:schemeClr val="tx2"/>
              </a:solidFill>
            </a:endParaRPr>
          </a:p>
          <a:p>
            <a:r>
              <a:rPr lang="zh-CN" altLang="en-US" sz="2400" b="1" dirty="0">
                <a:solidFill>
                  <a:schemeClr val="tx2"/>
                </a:solidFill>
              </a:rPr>
              <a:t> 劫掠</a:t>
            </a:r>
            <a:r>
              <a:rPr lang="en-US" altLang="zh-CN" sz="2400" b="1" dirty="0">
                <a:solidFill>
                  <a:schemeClr val="tx2"/>
                </a:solidFill>
              </a:rPr>
              <a:t>——</a:t>
            </a:r>
            <a:r>
              <a:rPr lang="zh-CN" altLang="en-US" sz="2400" b="1" dirty="0">
                <a:solidFill>
                  <a:schemeClr val="tx2"/>
                </a:solidFill>
              </a:rPr>
              <a:t>用武力夺取（财务或人）。       </a:t>
            </a:r>
            <a:endParaRPr lang="zh-CN" altLang="en-US" sz="2400" b="1" dirty="0">
              <a:solidFill>
                <a:schemeClr val="tx2"/>
              </a:solidFill>
            </a:endParaRPr>
          </a:p>
          <a:p>
            <a:r>
              <a:rPr lang="zh-CN" altLang="en-US" sz="2400" b="1" dirty="0">
                <a:solidFill>
                  <a:schemeClr val="tx2"/>
                </a:solidFill>
              </a:rPr>
              <a:t> 酷爱</a:t>
            </a:r>
            <a:r>
              <a:rPr lang="en-US" altLang="zh-CN" sz="2400" b="1" dirty="0">
                <a:solidFill>
                  <a:schemeClr val="tx2"/>
                </a:solidFill>
              </a:rPr>
              <a:t>——</a:t>
            </a:r>
            <a:r>
              <a:rPr lang="zh-CN" altLang="en-US" sz="2400" b="1" dirty="0">
                <a:solidFill>
                  <a:schemeClr val="tx2"/>
                </a:solidFill>
              </a:rPr>
              <a:t>非常爱好。                                  静谧</a:t>
            </a:r>
            <a:r>
              <a:rPr lang="en-US" altLang="zh-CN" sz="2400" b="1" dirty="0">
                <a:solidFill>
                  <a:schemeClr val="tx2"/>
                </a:solidFill>
              </a:rPr>
              <a:t>——</a:t>
            </a:r>
            <a:r>
              <a:rPr lang="zh-CN" altLang="en-US" sz="2400" b="1" dirty="0">
                <a:solidFill>
                  <a:schemeClr val="tx2"/>
                </a:solidFill>
              </a:rPr>
              <a:t>安静。</a:t>
            </a:r>
            <a:r>
              <a:rPr lang="zh-CN" altLang="en-US" sz="2400" dirty="0">
                <a:solidFill>
                  <a:schemeClr val="tx2"/>
                </a:solidFill>
              </a:rPr>
              <a:t> </a:t>
            </a:r>
            <a:endParaRPr lang="zh-CN" altLang="en-US" sz="2400" b="1" dirty="0">
              <a:solidFill>
                <a:schemeClr val="tx2"/>
              </a:solidFill>
            </a:endParaRPr>
          </a:p>
          <a:p>
            <a:r>
              <a:rPr lang="zh-CN" altLang="en-US" sz="2400" b="1" dirty="0">
                <a:solidFill>
                  <a:schemeClr val="tx2"/>
                </a:solidFill>
              </a:rPr>
              <a:t> 弱肉强食</a:t>
            </a:r>
            <a:r>
              <a:rPr lang="en-US" altLang="zh-CN" sz="2400" b="1" dirty="0">
                <a:solidFill>
                  <a:schemeClr val="tx2"/>
                </a:solidFill>
              </a:rPr>
              <a:t>——</a:t>
            </a:r>
            <a:r>
              <a:rPr lang="zh-CN" altLang="en-US" sz="2400" b="1" dirty="0">
                <a:solidFill>
                  <a:schemeClr val="tx2"/>
                </a:solidFill>
              </a:rPr>
              <a:t>指动物中弱者被强者吃掉。借指弱者被强者欺凌、吞并。</a:t>
            </a:r>
            <a:endParaRPr lang="zh-CN" altLang="en-US" sz="2400" b="1" dirty="0">
              <a:solidFill>
                <a:schemeClr val="tx2"/>
              </a:solidFill>
            </a:endParaRPr>
          </a:p>
          <a:p>
            <a:r>
              <a:rPr lang="zh-CN" altLang="en-US" sz="2400" b="1" dirty="0">
                <a:solidFill>
                  <a:schemeClr val="tx2"/>
                </a:solidFill>
              </a:rPr>
              <a:t> 隐隐约约</a:t>
            </a:r>
            <a:r>
              <a:rPr lang="en-US" altLang="zh-CN" sz="2400" b="1" dirty="0">
                <a:solidFill>
                  <a:schemeClr val="tx2"/>
                </a:solidFill>
              </a:rPr>
              <a:t>——</a:t>
            </a:r>
            <a:r>
              <a:rPr lang="zh-CN" altLang="en-US" sz="2400" b="1" dirty="0">
                <a:solidFill>
                  <a:schemeClr val="tx2"/>
                </a:solidFill>
              </a:rPr>
              <a:t>听起来或看起来不很清楚；感觉不很明显 。</a:t>
            </a:r>
            <a:endParaRPr lang="zh-CN" altLang="en-US" sz="2400" b="1" dirty="0">
              <a:solidFill>
                <a:schemeClr val="tx2"/>
              </a:solidFill>
            </a:endParaRPr>
          </a:p>
          <a:p>
            <a:r>
              <a:rPr lang="zh-CN" altLang="en-US" sz="2400" b="1" dirty="0">
                <a:solidFill>
                  <a:schemeClr val="tx2"/>
                </a:solidFill>
              </a:rPr>
              <a:t>连续不断</a:t>
            </a:r>
            <a:r>
              <a:rPr lang="en-US" altLang="zh-CN" sz="2400" b="1" dirty="0">
                <a:solidFill>
                  <a:schemeClr val="tx2"/>
                </a:solidFill>
              </a:rPr>
              <a:t>——</a:t>
            </a:r>
            <a:r>
              <a:rPr lang="zh-CN" altLang="en-US" sz="2400" b="1" dirty="0">
                <a:solidFill>
                  <a:schemeClr val="tx2"/>
                </a:solidFill>
              </a:rPr>
              <a:t>一个接一个，不停断 。</a:t>
            </a:r>
            <a:endParaRPr lang="zh-CN" altLang="en-US" sz="2400" b="1" dirty="0">
              <a:solidFill>
                <a:schemeClr val="tx2"/>
              </a:solidFill>
            </a:endParaRPr>
          </a:p>
          <a:p>
            <a:r>
              <a:rPr lang="zh-CN" altLang="en-US" sz="2400" b="1" dirty="0">
                <a:solidFill>
                  <a:schemeClr val="tx2"/>
                </a:solidFill>
              </a:rPr>
              <a:t>惊慌失措</a:t>
            </a:r>
            <a:r>
              <a:rPr lang="en-US" altLang="zh-CN" sz="2400" b="1" dirty="0">
                <a:solidFill>
                  <a:schemeClr val="tx2"/>
                </a:solidFill>
              </a:rPr>
              <a:t>——</a:t>
            </a:r>
            <a:r>
              <a:rPr lang="zh-CN" altLang="en-US" sz="2400" b="1" dirty="0">
                <a:solidFill>
                  <a:schemeClr val="tx2"/>
                </a:solidFill>
              </a:rPr>
              <a:t>害怕慌张 。</a:t>
            </a:r>
            <a:endParaRPr lang="zh-CN" altLang="en-US" sz="2400" b="1" dirty="0">
              <a:solidFill>
                <a:schemeClr val="tx2"/>
              </a:solidFill>
            </a:endParaRPr>
          </a:p>
          <a:p>
            <a:r>
              <a:rPr lang="zh-CN" altLang="en-US" sz="2400" b="1" dirty="0">
                <a:solidFill>
                  <a:schemeClr val="tx2"/>
                </a:solidFill>
              </a:rPr>
              <a:t>开膛破肚</a:t>
            </a:r>
            <a:r>
              <a:rPr lang="en-US" altLang="zh-CN" sz="2400" b="1" dirty="0">
                <a:solidFill>
                  <a:schemeClr val="tx2"/>
                </a:solidFill>
              </a:rPr>
              <a:t>——</a:t>
            </a:r>
            <a:r>
              <a:rPr lang="zh-CN" altLang="en-US" sz="2400" b="1" dirty="0">
                <a:solidFill>
                  <a:schemeClr val="tx2"/>
                </a:solidFill>
              </a:rPr>
              <a:t>剖开胸腔和腹腔。 </a:t>
            </a:r>
            <a:endParaRPr lang="zh-CN" altLang="en-US" sz="2400" b="1" dirty="0">
              <a:solidFill>
                <a:schemeClr val="tx2"/>
              </a:solidFill>
            </a:endParaRPr>
          </a:p>
          <a:p>
            <a:r>
              <a:rPr lang="zh-CN" altLang="en-US" sz="2400" b="1" dirty="0">
                <a:solidFill>
                  <a:schemeClr val="tx2"/>
                </a:solidFill>
              </a:rPr>
              <a:t>津津有味</a:t>
            </a:r>
            <a:r>
              <a:rPr lang="en-US" altLang="zh-CN" sz="2400" b="1" dirty="0">
                <a:solidFill>
                  <a:schemeClr val="tx2"/>
                </a:solidFill>
              </a:rPr>
              <a:t>——</a:t>
            </a:r>
            <a:r>
              <a:rPr lang="zh-CN" altLang="en-US" sz="2400" b="1" dirty="0">
                <a:solidFill>
                  <a:schemeClr val="tx2"/>
                </a:solidFill>
              </a:rPr>
              <a:t>形容有滋味。</a:t>
            </a:r>
            <a:endParaRPr lang="zh-CN" altLang="en-US" sz="2400" b="1" dirty="0">
              <a:solidFill>
                <a:schemeClr val="tx2"/>
              </a:solidFill>
            </a:endParaRPr>
          </a:p>
          <a:p>
            <a:r>
              <a:rPr lang="zh-CN" altLang="en-US" sz="2400" b="1" dirty="0">
                <a:solidFill>
                  <a:schemeClr val="tx2"/>
                </a:solidFill>
              </a:rPr>
              <a:t> 断肢残腿</a:t>
            </a:r>
            <a:r>
              <a:rPr lang="en-US" altLang="zh-CN" sz="2400" b="1" dirty="0">
                <a:solidFill>
                  <a:schemeClr val="tx2"/>
                </a:solidFill>
              </a:rPr>
              <a:t>——</a:t>
            </a:r>
            <a:r>
              <a:rPr lang="zh-CN" altLang="en-US" sz="2400" b="1" dirty="0">
                <a:solidFill>
                  <a:schemeClr val="tx2"/>
                </a:solidFill>
              </a:rPr>
              <a:t>断了的，残了的肢体，比喻（事物）不完全。</a:t>
            </a:r>
            <a:endParaRPr lang="zh-CN" altLang="en-US" sz="2400" b="1" dirty="0">
              <a:solidFill>
                <a:schemeClr val="tx2"/>
              </a:solidFill>
            </a:endParaRPr>
          </a:p>
          <a:p>
            <a:r>
              <a:rPr lang="zh-CN" altLang="en-US" sz="2400" b="1" dirty="0">
                <a:solidFill>
                  <a:schemeClr val="tx2"/>
                </a:solidFill>
              </a:rPr>
              <a:t> 毫不犹豫</a:t>
            </a:r>
            <a:r>
              <a:rPr lang="en-US" altLang="zh-CN" sz="2400" b="1" dirty="0">
                <a:solidFill>
                  <a:schemeClr val="tx2"/>
                </a:solidFill>
              </a:rPr>
              <a:t>——</a:t>
            </a:r>
            <a:r>
              <a:rPr lang="zh-CN" altLang="en-US" sz="2400" b="1" dirty="0">
                <a:solidFill>
                  <a:schemeClr val="tx2"/>
                </a:solidFill>
              </a:rPr>
              <a:t>形容很果断。 </a:t>
            </a:r>
            <a:endParaRPr lang="zh-CN" altLang="en-US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0" y="520700"/>
            <a:ext cx="9144000" cy="570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5.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课文层次：</a:t>
            </a:r>
            <a:endParaRPr lang="zh-CN" altLang="en-US" sz="28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第一部分（１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--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２段）：写环境优雅进而引出</a:t>
            </a:r>
            <a:r>
              <a:rPr lang="zh-CN" altLang="en-US" sz="2800" b="1" dirty="0">
                <a:solidFill>
                  <a:srgbClr val="0000FF"/>
                </a:solidFill>
                <a:latin typeface="Arial" panose="020B0604020202020204"/>
                <a:ea typeface="黑体" panose="02010609060101010101" pitchFamily="2" charset="-122"/>
              </a:rPr>
              <a:t>“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蝈蝈</a:t>
            </a:r>
            <a:r>
              <a:rPr lang="zh-CN" altLang="en-US" sz="2800" b="1" dirty="0">
                <a:solidFill>
                  <a:srgbClr val="0000FF"/>
                </a:solidFill>
                <a:latin typeface="Arial" panose="020B0604020202020204"/>
                <a:ea typeface="黑体" panose="02010609060101010101" pitchFamily="2" charset="-122"/>
              </a:rPr>
              <a:t>”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28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第二部分（３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--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１１段）：介绍蝈蝈的生活习性。</a:t>
            </a:r>
            <a:b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第一层（３段）：介绍蝈蝈柔和的歌声。</a:t>
            </a:r>
            <a:b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第二层（４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--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１１段 ）：介绍蝈蝈的食物习性。</a:t>
            </a:r>
            <a:b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      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①蝈蝈喜欢吃鲜肉。（４段）</a:t>
            </a:r>
            <a:b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 ②蝈蝈爱吃蝉。（５段）</a:t>
            </a:r>
            <a:b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 ③蝈蝈专吃蝉的肚子。（６段）</a:t>
            </a:r>
            <a:b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 ④蝈蝈要吃很甜的水果。（７段）</a:t>
            </a:r>
            <a:b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 ⑤蝈蝈也吃金龟子一类的昆虫。（８段）</a:t>
            </a:r>
            <a:b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 ⑥蝈蝈有时也吃一点儿青草。（９段）</a:t>
            </a:r>
            <a:b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 ⑦蝈蝈也吃死去的同伴。（１０段）</a:t>
            </a:r>
            <a:b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 ⑧蝈蝈面对食物有点敌对行为。（１１段）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1534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二、课文研读：</a:t>
            </a:r>
            <a:endParaRPr kumimoji="1" lang="zh-CN" altLang="en-US" sz="2400" b="1" dirty="0">
              <a:solidFill>
                <a:schemeClr val="accent2"/>
              </a:solidFill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（一）</a:t>
            </a:r>
            <a:r>
              <a:rPr kumimoji="1" lang="en-US" altLang="zh-CN" sz="2400" b="1" dirty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.</a:t>
            </a:r>
            <a:r>
              <a:rPr kumimoji="1" lang="zh-CN" altLang="en-US" sz="2400" b="1" dirty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速读课文并思考：</a:t>
            </a:r>
            <a:endParaRPr kumimoji="1" lang="zh-CN" altLang="en-US" sz="2400" b="1" dirty="0">
              <a:solidFill>
                <a:schemeClr val="accent2"/>
              </a:solidFill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	文章从哪些方面介绍了蝈蝈的哪些特点</a:t>
            </a:r>
            <a:r>
              <a:rPr kumimoji="1" lang="en-US" altLang="zh-CN" sz="2400" b="1" dirty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?</a:t>
            </a:r>
            <a:endParaRPr kumimoji="1" lang="en-US" altLang="zh-CN" sz="2400" b="1" dirty="0">
              <a:solidFill>
                <a:schemeClr val="accent2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808038" y="4227513"/>
            <a:ext cx="18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4000" b="1">
              <a:solidFill>
                <a:schemeClr val="accent2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2667000" y="1600200"/>
            <a:ext cx="3886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rgbClr val="0000FF"/>
                </a:solidFill>
              </a:rPr>
              <a:t>形、色、声、食</a:t>
            </a:r>
            <a:endParaRPr lang="zh-CN" altLang="en-US" sz="4000" b="1" dirty="0">
              <a:solidFill>
                <a:srgbClr val="0000FF"/>
              </a:solidFill>
            </a:endParaRPr>
          </a:p>
        </p:txBody>
      </p:sp>
      <p:pic>
        <p:nvPicPr>
          <p:cNvPr id="81925" name="Picture 5" descr="2001120300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66800" y="2438400"/>
            <a:ext cx="69342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8502650" y="6491288"/>
            <a:ext cx="64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/>
              <a:t>分析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4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395288" y="1268413"/>
            <a:ext cx="4968875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 dirty="0">
                <a:solidFill>
                  <a:srgbClr val="0000FF"/>
                </a:solidFill>
                <a:latin typeface="Tahoma" panose="020B0604030504040204" pitchFamily="34" charset="0"/>
              </a:rPr>
              <a:t>蝈蝈的外表特征：</a:t>
            </a:r>
            <a:r>
              <a:rPr kumimoji="1" lang="zh-CN" altLang="en-US" sz="3600" b="1" dirty="0">
                <a:latin typeface="Times New Roman" panose="02020603050405020304"/>
              </a:rPr>
              <a:t>“</a:t>
            </a:r>
            <a:r>
              <a:rPr kumimoji="1" lang="zh-CN" altLang="en-US" sz="3600" b="1" dirty="0">
                <a:latin typeface="Tahoma" panose="020B0604030504040204" pitchFamily="34" charset="0"/>
              </a:rPr>
              <a:t>这种昆虫非常漂亮，浑身嫩绿，侧面有两条淡白色的丝带，身材优美，苗条匀称，两片大翼轻盈如纱。</a:t>
            </a:r>
            <a:r>
              <a:rPr kumimoji="1" lang="zh-CN" altLang="en-US" sz="3600" b="1" dirty="0">
                <a:latin typeface="Times New Roman" panose="02020603050405020304"/>
              </a:rPr>
              <a:t>”</a:t>
            </a:r>
            <a:endParaRPr kumimoji="1" lang="zh-CN" altLang="en-US" sz="3600" b="1" dirty="0">
              <a:latin typeface="Tahoma" panose="020B0604030504040204" pitchFamily="34" charset="0"/>
            </a:endParaRPr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323850" y="4941888"/>
            <a:ext cx="8153400" cy="125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 dirty="0">
                <a:solidFill>
                  <a:srgbClr val="0000FF"/>
                </a:solidFill>
                <a:latin typeface="Tahoma" panose="020B0604030504040204" pitchFamily="34" charset="0"/>
              </a:rPr>
              <a:t>蝈蝈的习性：</a:t>
            </a:r>
            <a:r>
              <a:rPr kumimoji="1" lang="zh-CN" altLang="en-US" sz="3600" b="1" dirty="0">
                <a:latin typeface="Tahoma" panose="020B0604030504040204" pitchFamily="34" charset="0"/>
              </a:rPr>
              <a:t>写了蝈蝈的叫声和食性。主要写的是食物习性。</a:t>
            </a:r>
            <a:endParaRPr kumimoji="1" lang="zh-CN" altLang="en-US" sz="3600" b="1" dirty="0">
              <a:latin typeface="Tahoma" panose="020B0604030504040204" pitchFamily="34" charset="0"/>
            </a:endParaRPr>
          </a:p>
        </p:txBody>
      </p:sp>
      <p:sp>
        <p:nvSpPr>
          <p:cNvPr id="52230" name="WordArt 6"/>
          <p:cNvSpPr>
            <a:spLocks noChangeArrowheads="1" noChangeShapeType="1" noTextEdit="1"/>
          </p:cNvSpPr>
          <p:nvPr/>
        </p:nvSpPr>
        <p:spPr bwMode="auto">
          <a:xfrm>
            <a:off x="1187450" y="260350"/>
            <a:ext cx="1676400" cy="9286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77606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3600" kern="10" dirty="0">
                <a:ln w="9525">
                  <a:miter lim="800000"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分析</a:t>
            </a:r>
            <a:endParaRPr lang="zh-CN" altLang="en-US" sz="3600" kern="10" dirty="0">
              <a:ln w="9525">
                <a:miter lim="800000"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2231" name="Picture 7" descr="20011204002[1]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292725" y="260350"/>
            <a:ext cx="3851275" cy="453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8502650" y="6491288"/>
            <a:ext cx="64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/>
              <a:t>总结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 autoUpdateAnimBg="0" build="p"/>
      <p:bldP spid="52229" grpId="0" autoUpdateAnimBg="0" build="p"/>
      <p:bldP spid="522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990600" y="3886200"/>
            <a:ext cx="769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24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1116013" y="765175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latin typeface="Times New Roman" panose="02020603050405020304" pitchFamily="18" charset="0"/>
              </a:rPr>
              <a:t>特征 </a:t>
            </a:r>
            <a:r>
              <a:rPr kumimoji="1" lang="zh-CN" altLang="en-US" sz="3200" b="1">
                <a:latin typeface="Times New Roman" panose="02020603050405020304" pitchFamily="18" charset="0"/>
              </a:rPr>
              <a:t>      </a:t>
            </a:r>
            <a:endParaRPr kumimoji="1" lang="zh-CN" altLang="en-US" sz="3200">
              <a:latin typeface="Times New Roman" panose="02020603050405020304" pitchFamily="18" charset="0"/>
            </a:endParaRPr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2771775" y="404813"/>
            <a:ext cx="388778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 pitchFamily="18" charset="0"/>
              </a:rPr>
              <a:t>形：苗条，匀称</a:t>
            </a:r>
            <a:endParaRPr kumimoji="1" lang="zh-CN" altLang="en-US" sz="32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 pitchFamily="18" charset="0"/>
              </a:rPr>
              <a:t>色：嫩绿，淡白</a:t>
            </a:r>
            <a:endParaRPr kumimoji="1" lang="zh-CN" altLang="en-US" sz="3200" b="1">
              <a:latin typeface="Times New Roman" panose="02020603050405020304" pitchFamily="18" charset="0"/>
            </a:endParaRPr>
          </a:p>
        </p:txBody>
      </p:sp>
      <p:sp>
        <p:nvSpPr>
          <p:cNvPr id="82949" name="AutoShape 5"/>
          <p:cNvSpPr/>
          <p:nvPr/>
        </p:nvSpPr>
        <p:spPr bwMode="auto">
          <a:xfrm>
            <a:off x="2268538" y="549275"/>
            <a:ext cx="360362" cy="1008063"/>
          </a:xfrm>
          <a:prstGeom prst="leftBrace">
            <a:avLst>
              <a:gd name="adj1" fmla="val 23311"/>
              <a:gd name="adj2" fmla="val 50000"/>
            </a:avLst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1187450" y="3213100"/>
            <a:ext cx="14398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latin typeface="Times New Roman" panose="02020603050405020304" pitchFamily="18" charset="0"/>
              </a:rPr>
              <a:t>习性</a:t>
            </a:r>
            <a:endParaRPr kumimoji="1" lang="zh-CN" altLang="en-US" sz="3600" b="1">
              <a:latin typeface="Times New Roman" panose="02020603050405020304" pitchFamily="18" charset="0"/>
            </a:endParaRPr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2771775" y="2205038"/>
            <a:ext cx="3124200" cy="350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 pitchFamily="18" charset="0"/>
              </a:rPr>
              <a:t>声</a:t>
            </a:r>
            <a:endParaRPr kumimoji="1" lang="zh-CN" altLang="en-US" sz="32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kumimoji="1" lang="zh-CN" altLang="en-US" sz="32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 pitchFamily="18" charset="0"/>
              </a:rPr>
              <a:t>食</a:t>
            </a:r>
            <a:endParaRPr kumimoji="1" lang="zh-CN" altLang="en-US" sz="32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kumimoji="1" lang="zh-CN" altLang="en-US" sz="32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 pitchFamily="18" charset="0"/>
              </a:rPr>
              <a:t>住</a:t>
            </a:r>
            <a:endParaRPr kumimoji="1" lang="zh-CN" altLang="en-US" sz="3200" b="1">
              <a:latin typeface="Times New Roman" panose="02020603050405020304" pitchFamily="18" charset="0"/>
            </a:endParaRPr>
          </a:p>
        </p:txBody>
      </p:sp>
      <p:sp>
        <p:nvSpPr>
          <p:cNvPr id="82952" name="AutoShape 8"/>
          <p:cNvSpPr/>
          <p:nvPr/>
        </p:nvSpPr>
        <p:spPr bwMode="auto">
          <a:xfrm>
            <a:off x="2195513" y="2205038"/>
            <a:ext cx="431800" cy="3024187"/>
          </a:xfrm>
          <a:prstGeom prst="leftBrace">
            <a:avLst>
              <a:gd name="adj1" fmla="val 58915"/>
              <a:gd name="adj2" fmla="val 49926"/>
            </a:avLst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953" name="Text Box 9"/>
          <p:cNvSpPr txBox="1">
            <a:spLocks noChangeArrowheads="1"/>
          </p:cNvSpPr>
          <p:nvPr/>
        </p:nvSpPr>
        <p:spPr bwMode="auto">
          <a:xfrm>
            <a:off x="3743325" y="2781300"/>
            <a:ext cx="5400675" cy="238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 pitchFamily="18" charset="0"/>
              </a:rPr>
              <a:t>昆虫：蝉、金龟子一类</a:t>
            </a:r>
            <a:endParaRPr kumimoji="1" lang="zh-CN" altLang="en-US" sz="3200" b="1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 pitchFamily="18" charset="0"/>
              </a:rPr>
              <a:t>水果：梨子、葡萄、西瓜</a:t>
            </a:r>
            <a:endParaRPr kumimoji="1" lang="zh-CN" altLang="en-US" sz="3200" b="1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 pitchFamily="18" charset="0"/>
              </a:rPr>
              <a:t>青草</a:t>
            </a:r>
            <a:endParaRPr kumimoji="1" lang="zh-CN" altLang="en-US" sz="3200" b="1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 pitchFamily="18" charset="0"/>
              </a:rPr>
              <a:t>同类</a:t>
            </a:r>
            <a:endParaRPr kumimoji="1" lang="zh-CN" altLang="en-US" sz="3200" b="1">
              <a:latin typeface="Times New Roman" panose="02020603050405020304" pitchFamily="18" charset="0"/>
            </a:endParaRPr>
          </a:p>
        </p:txBody>
      </p:sp>
      <p:sp>
        <p:nvSpPr>
          <p:cNvPr id="82954" name="Text Box 10"/>
          <p:cNvSpPr txBox="1">
            <a:spLocks noChangeArrowheads="1"/>
          </p:cNvSpPr>
          <p:nvPr/>
        </p:nvSpPr>
        <p:spPr bwMode="auto">
          <a:xfrm>
            <a:off x="3492500" y="213360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>
                <a:latin typeface="Times New Roman" panose="02020603050405020304" pitchFamily="18" charset="0"/>
              </a:rPr>
              <a:t>----</a:t>
            </a:r>
            <a:r>
              <a:rPr kumimoji="1" lang="zh-CN" altLang="en-US" sz="3200" b="1">
                <a:latin typeface="Times New Roman" panose="02020603050405020304" pitchFamily="18" charset="0"/>
              </a:rPr>
              <a:t>柔和</a:t>
            </a:r>
            <a:endParaRPr kumimoji="1" lang="zh-CN" altLang="en-US" sz="3200" b="1">
              <a:latin typeface="Times New Roman" panose="02020603050405020304" pitchFamily="18" charset="0"/>
            </a:endParaRPr>
          </a:p>
        </p:txBody>
      </p:sp>
      <p:sp>
        <p:nvSpPr>
          <p:cNvPr id="82955" name="AutoShape 11"/>
          <p:cNvSpPr/>
          <p:nvPr/>
        </p:nvSpPr>
        <p:spPr bwMode="auto">
          <a:xfrm>
            <a:off x="3348038" y="2924175"/>
            <a:ext cx="358775" cy="2087563"/>
          </a:xfrm>
          <a:prstGeom prst="leftBrace">
            <a:avLst>
              <a:gd name="adj1" fmla="val 48488"/>
              <a:gd name="adj2" fmla="val 50000"/>
            </a:avLst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956" name="Text Box 12"/>
          <p:cNvSpPr txBox="1">
            <a:spLocks noChangeArrowheads="1"/>
          </p:cNvSpPr>
          <p:nvPr/>
        </p:nvSpPr>
        <p:spPr bwMode="auto">
          <a:xfrm>
            <a:off x="3492500" y="5084763"/>
            <a:ext cx="1676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>
                <a:latin typeface="Times New Roman" panose="02020603050405020304" pitchFamily="18" charset="0"/>
              </a:rPr>
              <a:t>----</a:t>
            </a:r>
            <a:r>
              <a:rPr kumimoji="1" lang="zh-CN" altLang="en-US" sz="3200" b="1">
                <a:latin typeface="Times New Roman" panose="02020603050405020304" pitchFamily="18" charset="0"/>
              </a:rPr>
              <a:t>群居</a:t>
            </a:r>
            <a:endParaRPr kumimoji="1" lang="zh-CN" altLang="en-US" sz="3200" b="1">
              <a:latin typeface="Times New Roman" panose="02020603050405020304" pitchFamily="18" charset="0"/>
            </a:endParaRPr>
          </a:p>
        </p:txBody>
      </p:sp>
      <p:sp>
        <p:nvSpPr>
          <p:cNvPr id="82957" name="Text Box 13"/>
          <p:cNvSpPr txBox="1">
            <a:spLocks noChangeArrowheads="1"/>
          </p:cNvSpPr>
          <p:nvPr/>
        </p:nvSpPr>
        <p:spPr bwMode="auto">
          <a:xfrm>
            <a:off x="231775" y="5883275"/>
            <a:ext cx="18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4000" b="1">
              <a:solidFill>
                <a:schemeClr val="accent2"/>
              </a:solidFill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82958" name="Picture 14" descr="杂花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5805488"/>
            <a:ext cx="9144000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9" name="Text Box 15"/>
          <p:cNvSpPr txBox="1">
            <a:spLocks noChangeArrowheads="1"/>
          </p:cNvSpPr>
          <p:nvPr/>
        </p:nvSpPr>
        <p:spPr bwMode="auto">
          <a:xfrm>
            <a:off x="8045450" y="6491288"/>
            <a:ext cx="1098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/>
              <a:t>蝈蝈图片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2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2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2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2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82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8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autoUpdateAnimBg="0"/>
      <p:bldP spid="82948" grpId="0" autoUpdateAnimBg="0"/>
      <p:bldP spid="82949" grpId="0" animBg="1"/>
      <p:bldP spid="82950" grpId="0" autoUpdateAnimBg="0"/>
      <p:bldP spid="82951" grpId="0" autoUpdateAnimBg="0"/>
      <p:bldP spid="82952" grpId="0" animBg="1"/>
      <p:bldP spid="82953" grpId="0" autoUpdateAnimBg="0"/>
      <p:bldP spid="82954" grpId="0" autoUpdateAnimBg="0"/>
      <p:bldP spid="82955" grpId="0" animBg="1"/>
      <p:bldP spid="82956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 descr="蝈蝈吮吸花汁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95288" y="260350"/>
            <a:ext cx="8280400" cy="590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4" name="Picture 4" descr="蝈蝈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95288" y="188913"/>
            <a:ext cx="8353425" cy="597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0" name="Picture 4" descr="蝈蝈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47164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1" name="Picture 5" descr="蝈蝈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0"/>
            <a:ext cx="44275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8274050" y="6491288"/>
            <a:ext cx="86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编谜语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066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8748713" cy="6345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5400" b="1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endParaRPr lang="en-US" altLang="zh-CN" sz="5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 sz="3600" b="1" dirty="0">
                <a:solidFill>
                  <a:srgbClr val="0000FF"/>
                </a:solidFill>
              </a:rPr>
              <a:t>       </a:t>
            </a:r>
            <a:r>
              <a:rPr lang="zh-CN" altLang="en-US" sz="3600" b="1" dirty="0">
                <a:solidFill>
                  <a:srgbClr val="0000FF"/>
                </a:solidFill>
              </a:rPr>
              <a:t>（二）、阅读下列语段，和课文第三段对比阅读说说你更喜欢那一个？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36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endParaRPr lang="zh-CN" altLang="en-US" sz="3600" b="1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 sz="3600" b="1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36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夜色降临</a:t>
            </a:r>
            <a:r>
              <a:rPr lang="en-US" altLang="zh-CN" sz="36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36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蝈蝈出来了，耳朵灵敏的人，能听到绿叶丛中蝈蝈在叫，声音很</a:t>
            </a:r>
            <a:endParaRPr lang="zh-CN" altLang="en-US" sz="3600" b="1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36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低沉，在连续不断的低声中，时不时发出一声尖锐、急促的叫声。</a:t>
            </a:r>
            <a:endParaRPr lang="zh-CN" altLang="en-US" sz="3600" b="1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 sz="3600" b="1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-92075" y="5164138"/>
            <a:ext cx="18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4000" b="1">
              <a:solidFill>
                <a:schemeClr val="accent2"/>
              </a:solidFill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98307" name="Picture 3" descr="杂花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5516563"/>
            <a:ext cx="9144000" cy="1341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762000" y="838200"/>
            <a:ext cx="748982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4000" b="1" dirty="0"/>
              <a:t>学习目标</a:t>
            </a:r>
            <a:r>
              <a:rPr lang="zh-CN" altLang="en-US" sz="3200" b="1" dirty="0"/>
              <a:t>：</a:t>
            </a:r>
            <a:endParaRPr lang="zh-CN" altLang="en-US" sz="3200" b="1" dirty="0"/>
          </a:p>
          <a:p>
            <a:endParaRPr lang="zh-CN" altLang="en-US" sz="3200" b="1" dirty="0"/>
          </a:p>
          <a:p>
            <a:pPr>
              <a:spcBef>
                <a:spcPct val="20000"/>
              </a:spcBef>
            </a:pPr>
            <a:r>
              <a:rPr lang="en-US" altLang="zh-CN" sz="3200" b="1" dirty="0"/>
              <a:t>1</a:t>
            </a:r>
            <a:r>
              <a:rPr lang="zh-CN" altLang="en-US" sz="3200" b="1" dirty="0"/>
              <a:t>、速读课文，用简洁的语言概括内容。</a:t>
            </a:r>
            <a:endParaRPr lang="zh-CN" altLang="en-US" sz="3200" b="1" dirty="0"/>
          </a:p>
          <a:p>
            <a:pPr>
              <a:spcBef>
                <a:spcPct val="20000"/>
              </a:spcBef>
            </a:pPr>
            <a:endParaRPr lang="zh-CN" altLang="en-US" sz="3200" b="1" dirty="0"/>
          </a:p>
          <a:p>
            <a:r>
              <a:rPr lang="en-US" altLang="zh-CN" sz="3200" b="1" dirty="0"/>
              <a:t>2</a:t>
            </a:r>
            <a:r>
              <a:rPr lang="zh-CN" altLang="en-US" sz="3200" b="1" dirty="0"/>
              <a:t>、学习抓住事物特点，去观察、说明。</a:t>
            </a:r>
            <a:endParaRPr lang="zh-CN" altLang="en-US" sz="3200" b="1" dirty="0"/>
          </a:p>
          <a:p>
            <a:endParaRPr lang="zh-CN" altLang="en-US" sz="3200" b="1" dirty="0"/>
          </a:p>
          <a:p>
            <a:pPr>
              <a:spcBef>
                <a:spcPct val="20000"/>
              </a:spcBef>
            </a:pPr>
            <a:r>
              <a:rPr lang="en-US" altLang="zh-CN" sz="3200" b="1" dirty="0"/>
              <a:t>3</a:t>
            </a:r>
            <a:r>
              <a:rPr lang="zh-CN" altLang="en-US" sz="3200" b="1" dirty="0"/>
              <a:t>、体会文中美词佳句。</a:t>
            </a:r>
            <a:endParaRPr lang="zh-CN" alt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8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0" y="-158750"/>
            <a:ext cx="8964613" cy="668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3600" b="1">
                <a:solidFill>
                  <a:schemeClr val="tx2"/>
                </a:solidFill>
                <a:ea typeface="黑体" panose="02010609060101010101" pitchFamily="2" charset="-122"/>
              </a:rPr>
              <a:t>    </a:t>
            </a:r>
            <a:r>
              <a:rPr lang="zh-CN" altLang="en-US" sz="3600" b="1">
                <a:solidFill>
                  <a:schemeClr val="tx2"/>
                </a:solidFill>
                <a:ea typeface="黑体" panose="02010609060101010101" pitchFamily="2" charset="-122"/>
              </a:rPr>
              <a:t>课文第三段：</a:t>
            </a:r>
            <a:endParaRPr lang="zh-CN" altLang="en-US" sz="3600" b="1">
              <a:solidFill>
                <a:schemeClr val="tx2"/>
              </a:solidFill>
              <a:ea typeface="黑体" panose="02010609060101010101" pitchFamily="2" charset="-122"/>
            </a:endParaRPr>
          </a:p>
          <a:p>
            <a:r>
              <a:rPr lang="zh-CN" altLang="en-US" sz="3600" b="1">
                <a:solidFill>
                  <a:schemeClr val="tx2"/>
                </a:solidFill>
                <a:ea typeface="黑体" panose="02010609060101010101" pitchFamily="2" charset="-122"/>
              </a:rPr>
              <a:t>   让我们远离喧嚣去倾听，去沉思吧。当被捉住的蝉还在挣扎的时候，梧桐树梢上的节目还在进行着，但合唱队已经换了人。现在轮到夜晚的艺术家上场了。耳朵灵敏的人，能听到弱肉强食处四周的绿叶丛中，蝈蝈在窃窃自语。那像是滑轮的响声，很不引人注意，又像是干皱的薄膜隐隐约约的窸窣作响。在这喑哑而连续不断的低音中，时不时发出一阵非常尖锐而急促、近乎金属碰撞般的清脆响声，这便是蝈蝈的歌声和乐段，其余的则是伴唱。尽管歌声的低音得到了加强，</a:t>
            </a:r>
            <a:endParaRPr lang="zh-CN" altLang="en-US" sz="3600" b="1">
              <a:solidFill>
                <a:schemeClr val="tx2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4"/>
          <p:cNvSpPr>
            <a:spLocks noChangeArrowheads="1"/>
          </p:cNvSpPr>
          <p:nvPr/>
        </p:nvSpPr>
        <p:spPr bwMode="auto">
          <a:xfrm>
            <a:off x="0" y="476250"/>
            <a:ext cx="9144000" cy="558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3600" b="1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这个音乐会不管怎么说还是不起眼，十分不起眼的。虽然在我的耳边，就有十来个蝈蝈在演唱，可它们的声音不强，我耳朵的鼓膜并不都能捕捉到这微弱的声音。然而当四野蛙声和其他虫鸣暂时沉寂时，我所能听到的一点点歌声则是非常柔和的，与夜色苍茫中的静谧气氛再适合不过了。绿色的蝈蝈啊，如果你拉的琴再响亮一点儿，那你就是比蝉更胜一筹的歌手了。在我国北方，人们却让蝉篡夺了你的名声！</a:t>
            </a:r>
            <a:r>
              <a:rPr lang="zh-CN" altLang="en-US" sz="360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360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8045450" y="6491288"/>
            <a:ext cx="1098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/>
              <a:t>归纳比较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Text Box 4"/>
          <p:cNvSpPr txBox="1">
            <a:spLocks noChangeArrowheads="1"/>
          </p:cNvSpPr>
          <p:nvPr/>
        </p:nvSpPr>
        <p:spPr bwMode="auto">
          <a:xfrm>
            <a:off x="1692275" y="981075"/>
            <a:ext cx="6048375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zh-CN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第三段多处运用了拟人、比喻、对比等手法，这些手法的运用，使得文章然、亲切，清晰、明了，增强了可读性。</a:t>
            </a:r>
            <a:r>
              <a:rPr lang="zh-CN" altLang="en-US" sz="4000" b="1" dirty="0">
                <a:solidFill>
                  <a:srgbClr val="CC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4000" b="1" dirty="0">
              <a:solidFill>
                <a:srgbClr val="CC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8045450" y="6491288"/>
            <a:ext cx="1098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/>
              <a:t>其它语段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971600" y="1268760"/>
            <a:ext cx="7416800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5400" b="1" dirty="0">
                <a:solidFill>
                  <a:srgbClr val="0000FF"/>
                </a:solidFill>
              </a:rPr>
              <a:t>（三）、其它段落还有大量的比喻、拟人的句子找找看，看谁找的最多，最快，说的最好。</a:t>
            </a:r>
            <a:endParaRPr lang="zh-CN" altLang="en-US" sz="5400" b="1" dirty="0">
              <a:solidFill>
                <a:srgbClr val="0000FF"/>
              </a:solidFill>
            </a:endParaRP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8045450" y="6491288"/>
            <a:ext cx="1098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/>
              <a:t>称呼提问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430213" y="1700213"/>
            <a:ext cx="8713787" cy="228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 dirty="0">
                <a:solidFill>
                  <a:srgbClr val="0000FF"/>
                </a:solidFill>
                <a:latin typeface="华文新魏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4800" b="1" dirty="0">
                <a:solidFill>
                  <a:srgbClr val="0000FF"/>
                </a:solidFill>
                <a:latin typeface="华文新魏" pitchFamily="2" charset="-122"/>
                <a:ea typeface="黑体" panose="02010609060101010101" pitchFamily="2" charset="-122"/>
              </a:rPr>
              <a:t>（四）、作者用了那几个形象的比喻称呼蝈蝈，有什么好处吗？</a:t>
            </a:r>
            <a:endParaRPr lang="zh-CN" altLang="en-US" sz="4800" b="1" dirty="0">
              <a:solidFill>
                <a:srgbClr val="0000FF"/>
              </a:solidFill>
              <a:latin typeface="华文新魏" pitchFamily="2" charset="-122"/>
              <a:ea typeface="黑体" panose="02010609060101010101" pitchFamily="2" charset="-122"/>
            </a:endParaRPr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8045450" y="6491288"/>
            <a:ext cx="1098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/>
              <a:t>称呼归纳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611188" y="1196975"/>
            <a:ext cx="8305800" cy="307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4000" b="1" dirty="0">
                <a:solidFill>
                  <a:srgbClr val="0000FF"/>
                </a:solidFill>
                <a:latin typeface="Tahoma" panose="020B0604030504040204" pitchFamily="34" charset="0"/>
              </a:rPr>
              <a:t>当</a:t>
            </a:r>
            <a:r>
              <a:rPr kumimoji="1" lang="zh-CN" altLang="en-US" sz="3600" b="1" dirty="0">
                <a:latin typeface="Tahoma" panose="020B0604030504040204" pitchFamily="34" charset="0"/>
              </a:rPr>
              <a:t>蝈蝈捕杀蝉时称：</a:t>
            </a:r>
            <a:r>
              <a:rPr kumimoji="1" lang="zh-CN" altLang="en-US" sz="3600" b="1" dirty="0">
                <a:solidFill>
                  <a:srgbClr val="0000FF"/>
                </a:solidFill>
                <a:latin typeface="Tahoma" panose="020B0604030504040204" pitchFamily="34" charset="0"/>
              </a:rPr>
              <a:t>狂热的狩猎者，</a:t>
            </a:r>
            <a:endParaRPr kumimoji="1" lang="zh-CN" altLang="en-US" sz="3600" b="1" dirty="0">
              <a:solidFill>
                <a:srgbClr val="0000FF"/>
              </a:solidFill>
              <a:latin typeface="Tahoma" panose="020B0604030504040204" pitchFamily="34" charset="0"/>
            </a:endParaRPr>
          </a:p>
          <a:p>
            <a:r>
              <a:rPr kumimoji="1" lang="zh-CN" altLang="en-US" sz="4000" b="1" dirty="0">
                <a:solidFill>
                  <a:srgbClr val="0000FF"/>
                </a:solidFill>
                <a:latin typeface="Tahoma" panose="020B0604030504040204" pitchFamily="34" charset="0"/>
              </a:rPr>
              <a:t>当</a:t>
            </a:r>
            <a:r>
              <a:rPr kumimoji="1" lang="zh-CN" altLang="en-US" sz="3600" b="1" dirty="0">
                <a:latin typeface="Tahoma" panose="020B0604030504040204" pitchFamily="34" charset="0"/>
              </a:rPr>
              <a:t>蝈蝈晚上鸣叫时称：</a:t>
            </a:r>
            <a:r>
              <a:rPr kumimoji="1" lang="zh-CN" altLang="en-US" sz="3600" b="1" dirty="0">
                <a:solidFill>
                  <a:srgbClr val="0000FF"/>
                </a:solidFill>
                <a:latin typeface="Tahoma" panose="020B0604030504040204" pitchFamily="34" charset="0"/>
              </a:rPr>
              <a:t>艺术家，</a:t>
            </a:r>
            <a:endParaRPr kumimoji="1" lang="zh-CN" altLang="en-US" sz="3600" b="1" dirty="0">
              <a:solidFill>
                <a:srgbClr val="0000FF"/>
              </a:solidFill>
              <a:latin typeface="Tahoma" panose="020B0604030504040204" pitchFamily="34" charset="0"/>
            </a:endParaRPr>
          </a:p>
          <a:p>
            <a:r>
              <a:rPr kumimoji="1" lang="zh-CN" altLang="en-US" sz="4000" b="1" dirty="0">
                <a:solidFill>
                  <a:srgbClr val="0000FF"/>
                </a:solidFill>
                <a:latin typeface="Tahoma" panose="020B0604030504040204" pitchFamily="34" charset="0"/>
              </a:rPr>
              <a:t>当</a:t>
            </a:r>
            <a:r>
              <a:rPr kumimoji="1" lang="zh-CN" altLang="en-US" sz="3600" b="1" dirty="0">
                <a:latin typeface="Tahoma" panose="020B0604030504040204" pitchFamily="34" charset="0"/>
              </a:rPr>
              <a:t>蝈蝈成为笼中观察和实验的对象时称：</a:t>
            </a:r>
            <a:r>
              <a:rPr kumimoji="1" lang="zh-CN" altLang="en-US" sz="3600" b="1" dirty="0">
                <a:solidFill>
                  <a:srgbClr val="003399"/>
                </a:solidFill>
                <a:latin typeface="Tahoma" panose="020B0604030504040204" pitchFamily="34" charset="0"/>
              </a:rPr>
              <a:t>我笼里的囚犯</a:t>
            </a:r>
            <a:r>
              <a:rPr kumimoji="1" lang="zh-CN" altLang="en-US" sz="3600" b="1" dirty="0">
                <a:latin typeface="Tahoma" panose="020B0604030504040204" pitchFamily="34" charset="0"/>
              </a:rPr>
              <a:t>，</a:t>
            </a:r>
            <a:endParaRPr kumimoji="1" lang="zh-CN" altLang="en-US" sz="3600" b="1" dirty="0">
              <a:latin typeface="Tahoma" panose="020B0604030504040204" pitchFamily="34" charset="0"/>
            </a:endParaRPr>
          </a:p>
          <a:p>
            <a:r>
              <a:rPr kumimoji="1" lang="zh-CN" altLang="en-US" sz="4000" b="1" dirty="0">
                <a:solidFill>
                  <a:srgbClr val="0000FF"/>
                </a:solidFill>
                <a:latin typeface="Tahoma" panose="020B0604030504040204" pitchFamily="34" charset="0"/>
              </a:rPr>
              <a:t>当</a:t>
            </a:r>
            <a:r>
              <a:rPr kumimoji="1" lang="zh-CN" altLang="en-US" sz="3600" b="1" dirty="0">
                <a:latin typeface="Tahoma" panose="020B0604030504040204" pitchFamily="34" charset="0"/>
              </a:rPr>
              <a:t>蝈蝈吃蝉肉时称：</a:t>
            </a:r>
            <a:r>
              <a:rPr kumimoji="1" lang="zh-CN" altLang="en-US" sz="3600" b="1" dirty="0">
                <a:solidFill>
                  <a:srgbClr val="003399"/>
                </a:solidFill>
                <a:latin typeface="Tahoma" panose="020B0604030504040204" pitchFamily="34" charset="0"/>
              </a:rPr>
              <a:t>蝉的屠夫</a:t>
            </a:r>
            <a:r>
              <a:rPr kumimoji="1" lang="zh-CN" altLang="en-US" sz="3600" b="1" dirty="0">
                <a:latin typeface="Tahoma" panose="020B0604030504040204" pitchFamily="34" charset="0"/>
              </a:rPr>
              <a:t>。</a:t>
            </a:r>
            <a:endParaRPr kumimoji="1" lang="zh-CN" altLang="en-US" sz="3600" b="1" dirty="0">
              <a:latin typeface="Tahoma" panose="020B0604030504040204" pitchFamily="34" charset="0"/>
            </a:endParaRPr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468313" y="4508500"/>
            <a:ext cx="81534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>
                <a:solidFill>
                  <a:srgbClr val="0000FF"/>
                </a:solidFill>
                <a:latin typeface="Tahoma" panose="020B0604030504040204" pitchFamily="34" charset="0"/>
              </a:rPr>
              <a:t>作者这样称呼蝈蝈的原因：</a:t>
            </a:r>
            <a:r>
              <a:rPr kumimoji="1" lang="zh-CN" altLang="en-US" sz="3600" b="1">
                <a:latin typeface="Tahoma" panose="020B0604030504040204" pitchFamily="34" charset="0"/>
              </a:rPr>
              <a:t>不断变换称呼，使行文更生动，描写更形象，给人更深刻的印象。</a:t>
            </a:r>
            <a:endParaRPr kumimoji="1" lang="zh-CN" altLang="en-US" sz="3600" b="1">
              <a:latin typeface="Tahoma" panose="020B0604030504040204" pitchFamily="34" charset="0"/>
            </a:endParaRPr>
          </a:p>
        </p:txBody>
      </p:sp>
      <p:sp>
        <p:nvSpPr>
          <p:cNvPr id="53254" name="WordArt 6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1676400" cy="9286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77606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3600" kern="10">
                <a:ln w="9525">
                  <a:miter lim="800000"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分析</a:t>
            </a:r>
            <a:endParaRPr lang="zh-CN" altLang="en-US" sz="3600" kern="10">
              <a:ln w="9525">
                <a:miter lim="800000"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8512175" y="6386513"/>
            <a:ext cx="64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/>
              <a:t>小结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 autoUpdateAnimBg="0" build="p"/>
      <p:bldP spid="53253" grpId="0" autoUpdateAnimBg="0" build="p"/>
      <p:bldP spid="5325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0" y="692150"/>
            <a:ext cx="9031288" cy="664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zh-CN" dirty="0"/>
          </a:p>
          <a:p>
            <a:r>
              <a:rPr lang="zh-CN" altLang="en-US" sz="48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（五）、合作探究：</a:t>
            </a:r>
            <a:endParaRPr lang="zh-CN" altLang="en-US" sz="4800" b="1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8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48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48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r>
              <a:rPr lang="en-US" altLang="zh-CN" sz="48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48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作者是用什么方法引出蝈蝈的呢？</a:t>
            </a:r>
            <a:endParaRPr lang="zh-CN" altLang="en-US" sz="4800" b="1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8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48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48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r>
              <a:rPr lang="en-US" altLang="zh-CN" sz="48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48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作者是如何知道蝈蝈喜欢吃什么食物的呢？</a:t>
            </a:r>
            <a:endParaRPr lang="zh-CN" altLang="en-US" sz="4800" b="1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8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48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48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r>
              <a:rPr lang="en-US" altLang="zh-CN" sz="48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48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文中多处运用拟人手法，试结合具体例子说说这样写的好处？</a:t>
            </a:r>
            <a:endParaRPr lang="zh-CN" altLang="en-US" sz="2800" b="1" dirty="0"/>
          </a:p>
          <a:p>
            <a:endParaRPr lang="en-US" altLang="zh-CN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7772400" cy="4114800"/>
          </a:xfrm>
        </p:spPr>
        <p:txBody>
          <a:bodyPr/>
          <a:lstStyle/>
          <a:p>
            <a:pPr>
              <a:spcBef>
                <a:spcPct val="50000"/>
              </a:spcBef>
              <a:buClr>
                <a:schemeClr val="bg1"/>
              </a:buClr>
              <a:buSzTx/>
              <a:buFont typeface="Wingdings" panose="05000000000000000000" pitchFamily="2" charset="2"/>
              <a:buNone/>
            </a:pPr>
            <a:r>
              <a:rPr lang="zh-CN" altLang="en-US" sz="3900" dirty="0">
                <a:solidFill>
                  <a:srgbClr val="0000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第一段，在别人欢庆国庆的日子里，作者</a:t>
            </a:r>
            <a:r>
              <a:rPr lang="zh-CN" altLang="en-US" sz="3900" dirty="0">
                <a:solidFill>
                  <a:srgbClr val="000099"/>
                </a:solidFill>
                <a:latin typeface="Arial" panose="020B0604020202020204"/>
                <a:ea typeface="黑体" panose="02010609060101010101" pitchFamily="2" charset="-122"/>
              </a:rPr>
              <a:t>“</a:t>
            </a:r>
            <a:r>
              <a:rPr lang="zh-CN" altLang="en-US" sz="3900" dirty="0">
                <a:solidFill>
                  <a:srgbClr val="0000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独自一人</a:t>
            </a:r>
            <a:r>
              <a:rPr lang="zh-CN" altLang="en-US" sz="3900" dirty="0">
                <a:solidFill>
                  <a:srgbClr val="000099"/>
                </a:solidFill>
                <a:latin typeface="Arial" panose="020B0604020202020204"/>
                <a:ea typeface="黑体" panose="02010609060101010101" pitchFamily="2" charset="-122"/>
              </a:rPr>
              <a:t>”</a:t>
            </a:r>
            <a:r>
              <a:rPr lang="zh-CN" altLang="en-US" sz="3900" dirty="0">
                <a:solidFill>
                  <a:srgbClr val="0000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去观察昆虫，说明作者对他所热爱的事业的执着。</a:t>
            </a:r>
            <a:endParaRPr lang="zh-CN" altLang="en-US" sz="3900" dirty="0">
              <a:solidFill>
                <a:srgbClr val="000099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  <a:buClr>
                <a:schemeClr val="bg1"/>
              </a:buClr>
              <a:buSzTx/>
              <a:buFont typeface="Wingdings" panose="05000000000000000000" pitchFamily="2" charset="2"/>
              <a:buNone/>
            </a:pPr>
            <a:r>
              <a:rPr lang="zh-CN" altLang="en-US" sz="3900" dirty="0">
                <a:solidFill>
                  <a:srgbClr val="0000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第二段，写蝉在夜晚不再鸣叫，蝉的哀号引出绿色蝈蝈</a:t>
            </a:r>
            <a:endParaRPr lang="zh-CN" altLang="en-US" sz="3900" dirty="0">
              <a:solidFill>
                <a:srgbClr val="000099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609600" y="381000"/>
            <a:ext cx="7010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 dirty="0">
                <a:latin typeface="Times New Roman" panose="02020603050405020304" pitchFamily="18" charset="0"/>
              </a:rPr>
              <a:t>1.</a:t>
            </a:r>
            <a:r>
              <a:rPr kumimoji="1" lang="zh-CN" altLang="en-US" sz="3600" b="1" dirty="0">
                <a:latin typeface="Times New Roman" panose="02020603050405020304" pitchFamily="18" charset="0"/>
              </a:rPr>
              <a:t>作者用什么方法引出蝈蝈的？</a:t>
            </a:r>
            <a:endParaRPr kumimoji="1" lang="zh-CN" altLang="en-US" sz="36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153400" cy="48006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chemeClr val="bg1"/>
              </a:buClr>
              <a:buSzTx/>
              <a:buFont typeface="Wingdings" panose="05000000000000000000" pitchFamily="2" charset="2"/>
              <a:buNone/>
            </a:pPr>
            <a:r>
              <a:rPr lang="zh-CN" altLang="en-US" sz="4700" b="1" dirty="0">
                <a:solidFill>
                  <a:srgbClr val="0000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通过实验和观察知道蝈蝈喜欢吃蝉肚子</a:t>
            </a:r>
            <a:r>
              <a:rPr lang="en-US" altLang="zh-CN" sz="4700" b="1" dirty="0">
                <a:solidFill>
                  <a:srgbClr val="0000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,</a:t>
            </a:r>
            <a:r>
              <a:rPr lang="zh-CN" altLang="en-US" sz="4700" b="1" dirty="0">
                <a:solidFill>
                  <a:srgbClr val="0000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很甜的水果，金龟子一类的昆虫。</a:t>
            </a:r>
            <a:endParaRPr lang="zh-CN" altLang="en-US" sz="4700" b="1" dirty="0">
              <a:solidFill>
                <a:srgbClr val="000099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bg1"/>
              </a:buClr>
              <a:buSzTx/>
              <a:buFont typeface="Wingdings" panose="05000000000000000000" pitchFamily="2" charset="2"/>
              <a:buNone/>
            </a:pPr>
            <a:r>
              <a:rPr lang="zh-CN" altLang="en-US" sz="4700" b="1" dirty="0">
                <a:solidFill>
                  <a:srgbClr val="0000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其他的也吃莴苣，青草，甚至同类相食。</a:t>
            </a:r>
            <a:endParaRPr lang="zh-CN" altLang="en-US" sz="4700" b="1" dirty="0">
              <a:solidFill>
                <a:srgbClr val="000099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bg1"/>
              </a:buClr>
              <a:buSzTx/>
              <a:buFont typeface="Wingdings" panose="05000000000000000000" pitchFamily="2" charset="2"/>
              <a:buNone/>
            </a:pPr>
            <a:r>
              <a:rPr lang="zh-CN" altLang="en-US" sz="4700" b="1" dirty="0">
                <a:solidFill>
                  <a:srgbClr val="0000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反映作者严谨的科学态度。</a:t>
            </a:r>
            <a:endParaRPr lang="zh-CN" altLang="en-US" sz="4700" b="1" dirty="0">
              <a:solidFill>
                <a:srgbClr val="000099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90000"/>
              </a:lnSpc>
            </a:pPr>
            <a:endParaRPr lang="en-US" altLang="zh-CN" sz="4700" dirty="0"/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914400" y="457200"/>
            <a:ext cx="4648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2800" b="1">
              <a:latin typeface="Times New Roman" panose="02020603050405020304" pitchFamily="18" charset="0"/>
            </a:endParaRP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228600" y="228600"/>
            <a:ext cx="8686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000" b="1" dirty="0">
                <a:latin typeface="Times New Roman" panose="02020603050405020304" pitchFamily="18" charset="0"/>
              </a:rPr>
              <a:t>2.</a:t>
            </a:r>
            <a:r>
              <a:rPr kumimoji="1" lang="zh-CN" altLang="en-US" sz="4000" b="1" dirty="0">
                <a:latin typeface="Times New Roman" panose="02020603050405020304" pitchFamily="18" charset="0"/>
              </a:rPr>
              <a:t>作者如何知道蝈蝈喜欢吃什么动物呢？</a:t>
            </a:r>
            <a:endParaRPr kumimoji="1" lang="zh-CN" altLang="en-US" sz="40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395288" y="333375"/>
            <a:ext cx="8751887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/>
              <a:t>（</a:t>
            </a:r>
            <a:r>
              <a:rPr lang="en-US" altLang="zh-CN" sz="3200" b="1" dirty="0"/>
              <a:t>6</a:t>
            </a:r>
            <a:r>
              <a:rPr lang="zh-CN" altLang="en-US" sz="3200" b="1" dirty="0"/>
              <a:t>）</a:t>
            </a:r>
            <a:r>
              <a:rPr lang="en-US" altLang="zh-CN" sz="3200" b="1" dirty="0"/>
              <a:t>《</a:t>
            </a:r>
            <a:r>
              <a:rPr lang="zh-CN" altLang="en-US" sz="3200" b="1" dirty="0"/>
              <a:t>辞海</a:t>
            </a:r>
            <a:r>
              <a:rPr lang="en-US" altLang="zh-CN" sz="3200" b="1" dirty="0"/>
              <a:t>》</a:t>
            </a:r>
            <a:r>
              <a:rPr lang="zh-CN" altLang="en-US" sz="3200" b="1" dirty="0"/>
              <a:t>中有关蝈蝈的条目是这样的：</a:t>
            </a:r>
            <a:endParaRPr lang="zh-CN" altLang="en-US" sz="3200" b="1" dirty="0"/>
          </a:p>
          <a:p>
            <a:r>
              <a:rPr lang="zh-CN" altLang="en-US" sz="3200" b="1" dirty="0"/>
              <a:t>蝈蝈，昆虫。螽斯的一种。翅短，腹大，雄的前</a:t>
            </a:r>
            <a:endParaRPr lang="zh-CN" altLang="en-US" sz="3200" b="1" dirty="0"/>
          </a:p>
          <a:p>
            <a:r>
              <a:rPr lang="zh-CN" altLang="en-US" sz="3200" b="1" dirty="0"/>
              <a:t>翅基部可摩擦发声。吃植物的嫩叶和花，危害农</a:t>
            </a:r>
            <a:endParaRPr lang="zh-CN" altLang="en-US" sz="3200" b="1" dirty="0"/>
          </a:p>
          <a:p>
            <a:r>
              <a:rPr lang="zh-CN" altLang="en-US" sz="3200" b="1" dirty="0"/>
              <a:t>作物。也有称之为“哥哥”。就这段文字与课文比</a:t>
            </a:r>
            <a:endParaRPr lang="zh-CN" altLang="en-US" sz="3200" b="1" dirty="0"/>
          </a:p>
          <a:p>
            <a:r>
              <a:rPr lang="zh-CN" altLang="en-US" sz="3200" b="1" dirty="0"/>
              <a:t>较，用简洁的语言概括本文的笔法特点。</a:t>
            </a:r>
            <a:endParaRPr lang="zh-CN" altLang="en-US" sz="3200" b="1" dirty="0"/>
          </a:p>
          <a:p>
            <a:endParaRPr lang="en-US" altLang="zh-CN" sz="3200" dirty="0"/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611188" y="3990975"/>
            <a:ext cx="76327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</a:t>
            </a:r>
            <a:endParaRPr lang="en-US" altLang="zh-CN" sz="3600" b="1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1476375" y="2997200"/>
            <a:ext cx="25193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写作特色 </a:t>
            </a:r>
            <a:endParaRPr lang="zh-CN" altLang="en-US" sz="3600" b="1" dirty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6327" name="Rectangle 7"/>
          <p:cNvSpPr>
            <a:spLocks noChangeArrowheads="1"/>
          </p:cNvSpPr>
          <p:nvPr/>
        </p:nvSpPr>
        <p:spPr bwMode="auto">
          <a:xfrm>
            <a:off x="609600" y="3978275"/>
            <a:ext cx="7848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1 </a:t>
            </a:r>
            <a:r>
              <a:rPr lang="zh-CN" alt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生动传神的语言。作者对蝈蝈充满了喜爱之情，语言生动感人</a:t>
            </a: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。 </a:t>
            </a:r>
            <a:endParaRPr lang="zh-CN" altLang="en-US" sz="3600" b="1" dirty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/>
      <p:bldP spid="56325" grpId="0"/>
      <p:bldP spid="56326" grpId="0"/>
      <p:bldP spid="563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25-0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356100" y="0"/>
            <a:ext cx="4787900" cy="363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63" name="Picture 3" descr="5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349625"/>
            <a:ext cx="4859338" cy="35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64" name="Picture 4" descr="蝈蝈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6100" y="3370263"/>
            <a:ext cx="4787900" cy="3487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65" name="Text Box 5"/>
          <p:cNvSpPr txBox="1">
            <a:spLocks noChangeArrowheads="1"/>
          </p:cNvSpPr>
          <p:nvPr/>
        </p:nvSpPr>
        <p:spPr bwMode="auto">
          <a:xfrm>
            <a:off x="0" y="476250"/>
            <a:ext cx="4392613" cy="25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CC00"/>
                </a:solidFill>
                <a:ea typeface="方正舒体" pitchFamily="2" charset="-122"/>
              </a:rPr>
              <a:t>一、预习检查：</a:t>
            </a:r>
            <a:endParaRPr lang="zh-CN" altLang="en-US" sz="3600" b="1" dirty="0">
              <a:solidFill>
                <a:srgbClr val="00CC00"/>
              </a:solidFill>
              <a:ea typeface="方正舒体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CC00"/>
                </a:solidFill>
                <a:ea typeface="方正舒体" pitchFamily="2" charset="-122"/>
              </a:rPr>
              <a:t>    </a:t>
            </a:r>
            <a:r>
              <a:rPr lang="en-US" altLang="zh-CN" sz="3600" b="1" dirty="0">
                <a:solidFill>
                  <a:srgbClr val="00CC00"/>
                </a:solidFill>
                <a:ea typeface="方正舒体" pitchFamily="2" charset="-122"/>
              </a:rPr>
              <a:t>1.</a:t>
            </a:r>
            <a:r>
              <a:rPr lang="zh-CN" altLang="en-US" sz="3600" b="1" dirty="0">
                <a:solidFill>
                  <a:srgbClr val="00CC00"/>
                </a:solidFill>
                <a:ea typeface="方正舒体" pitchFamily="2" charset="-122"/>
              </a:rPr>
              <a:t>根据内容你能从下面三种昆虫中分辨出哪个是蝈蝈吗？</a:t>
            </a:r>
            <a:endParaRPr lang="zh-CN" altLang="en-US" sz="3600" b="1" dirty="0">
              <a:solidFill>
                <a:srgbClr val="00CC00"/>
              </a:solidFill>
              <a:ea typeface="方正舒体" pitchFamily="2" charset="-122"/>
            </a:endParaRPr>
          </a:p>
        </p:txBody>
      </p:sp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8502650" y="6491288"/>
            <a:ext cx="64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/>
              <a:t>谜语</a:t>
            </a:r>
            <a:endParaRPr lang="zh-CN" altLang="en-US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395288" y="260350"/>
            <a:ext cx="770413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2 </a:t>
            </a: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拟人手法的运用。这使文章自然、亲切，增强了可读性。 </a:t>
            </a:r>
            <a:endParaRPr lang="zh-CN" altLang="en-US" sz="3600" b="1" dirty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250825" y="1484313"/>
            <a:ext cx="8135938" cy="32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5000"/>
              </a:lnSpc>
            </a:pPr>
            <a:r>
              <a:rPr lang="en-US" altLang="zh-CN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3 </a:t>
            </a: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通过比较来写蝈蝈。比如在写蝈蝈的叫声时，拿蝉的叫声来作比较；写它喜欢吃肉食时，拿螽斯来作比较；写它追捕蝉时，拿鹰来作比较；写它同类相食时，拿螳螂来作比较。 </a:t>
            </a:r>
            <a:endParaRPr lang="zh-CN" altLang="en-US" sz="3600" b="1" dirty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323850" y="4797425"/>
            <a:ext cx="8496300" cy="135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5000"/>
              </a:lnSpc>
            </a:pPr>
            <a:r>
              <a:rPr lang="en-US" altLang="zh-CN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这些比较，既突出了蝈蝈的习性，又说明了作者对各种昆虫的习性了如指掌。 </a:t>
            </a:r>
            <a:endParaRPr lang="zh-CN" altLang="en-US" sz="3600" b="1" dirty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5734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/>
      <p:bldP spid="57349" grpId="0"/>
      <p:bldP spid="5735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800" b="1" dirty="0">
                <a:solidFill>
                  <a:schemeClr val="tx1"/>
                </a:solidFill>
              </a:rPr>
              <a:t>三、课堂练习：</a:t>
            </a:r>
            <a:br>
              <a:rPr lang="zh-CN" altLang="en-US" sz="3800" b="1" dirty="0">
                <a:solidFill>
                  <a:schemeClr val="tx1"/>
                </a:solidFill>
              </a:rPr>
            </a:br>
            <a:endParaRPr lang="zh-CN" altLang="en-US" sz="3800" b="1" dirty="0">
              <a:solidFill>
                <a:schemeClr val="tx1"/>
              </a:solidFill>
            </a:endParaRP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F72525"/>
                </a:solidFill>
              </a:rPr>
              <a:t> </a:t>
            </a:r>
            <a:r>
              <a:rPr lang="zh-CN" altLang="en-US" b="1" dirty="0">
                <a:solidFill>
                  <a:srgbClr val="F72525"/>
                </a:solidFill>
              </a:rPr>
              <a:t>（</a:t>
            </a:r>
            <a:r>
              <a:rPr lang="en-US" altLang="zh-CN" b="1" dirty="0">
                <a:solidFill>
                  <a:srgbClr val="F72525"/>
                </a:solidFill>
              </a:rPr>
              <a:t>1</a:t>
            </a:r>
            <a:r>
              <a:rPr lang="zh-CN" altLang="en-US" b="1" dirty="0">
                <a:solidFill>
                  <a:srgbClr val="F72525"/>
                </a:solidFill>
              </a:rPr>
              <a:t>）文学常识：</a:t>
            </a:r>
            <a:endParaRPr lang="zh-CN" altLang="en-US" b="1" dirty="0">
              <a:solidFill>
                <a:srgbClr val="F72525"/>
              </a:solidFill>
            </a:endParaRPr>
          </a:p>
          <a:p>
            <a:r>
              <a:rPr lang="zh-CN" altLang="en-US" b="1" dirty="0">
                <a:solidFill>
                  <a:srgbClr val="F72525"/>
                </a:solidFill>
              </a:rPr>
              <a:t>  </a:t>
            </a:r>
            <a:r>
              <a:rPr lang="en-US" altLang="zh-CN" b="1" dirty="0">
                <a:solidFill>
                  <a:srgbClr val="F72525"/>
                </a:solidFill>
              </a:rPr>
              <a:t>《 </a:t>
            </a:r>
            <a:r>
              <a:rPr lang="zh-CN" altLang="en-US" b="1" dirty="0">
                <a:solidFill>
                  <a:srgbClr val="F72525"/>
                </a:solidFill>
              </a:rPr>
              <a:t>绿色蝈蝈</a:t>
            </a:r>
            <a:r>
              <a:rPr lang="en-US" altLang="zh-CN" b="1" dirty="0">
                <a:solidFill>
                  <a:srgbClr val="F72525"/>
                </a:solidFill>
              </a:rPr>
              <a:t>》</a:t>
            </a:r>
            <a:r>
              <a:rPr lang="zh-CN" altLang="en-US" b="1" dirty="0">
                <a:solidFill>
                  <a:srgbClr val="F72525"/>
                </a:solidFill>
              </a:rPr>
              <a:t>的作者           </a:t>
            </a:r>
            <a:r>
              <a:rPr lang="zh-CN" altLang="en-US" b="1" dirty="0">
                <a:solidFill>
                  <a:schemeClr val="tx2"/>
                </a:solidFill>
              </a:rPr>
              <a:t>，法国著名       。他用一生的心血写成的</a:t>
            </a:r>
            <a:r>
              <a:rPr lang="en-US" altLang="zh-CN" b="1" dirty="0">
                <a:solidFill>
                  <a:schemeClr val="tx2"/>
                </a:solidFill>
              </a:rPr>
              <a:t>《       》</a:t>
            </a:r>
            <a:r>
              <a:rPr lang="zh-CN" altLang="en-US" b="1" dirty="0">
                <a:solidFill>
                  <a:schemeClr val="tx2"/>
                </a:solidFill>
              </a:rPr>
              <a:t>被</a:t>
            </a:r>
            <a:r>
              <a:rPr lang="zh-CN" altLang="en-US" b="1" dirty="0">
                <a:solidFill>
                  <a:srgbClr val="F72525"/>
                </a:solidFill>
              </a:rPr>
              <a:t>鲁迅</a:t>
            </a:r>
            <a:r>
              <a:rPr lang="zh-CN" altLang="en-US" b="1" dirty="0">
                <a:solidFill>
                  <a:schemeClr val="tx2"/>
                </a:solidFill>
              </a:rPr>
              <a:t>称为“讲昆虫故事”“讲昆虫生活”的楷模。</a:t>
            </a:r>
            <a:endParaRPr lang="zh-CN" altLang="en-U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323850" y="404813"/>
            <a:ext cx="18187988" cy="585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 dirty="0">
                <a:latin typeface="宋体" panose="02010600030101010101" pitchFamily="2" charset="-122"/>
              </a:rPr>
              <a:t>（</a:t>
            </a:r>
            <a:r>
              <a:rPr lang="en-US" altLang="zh-CN" sz="4000" b="1" dirty="0">
                <a:latin typeface="宋体" panose="02010600030101010101" pitchFamily="2" charset="-122"/>
              </a:rPr>
              <a:t>2</a:t>
            </a:r>
            <a:r>
              <a:rPr lang="zh-CN" altLang="en-US" sz="4000" b="1" dirty="0">
                <a:latin typeface="宋体" panose="02010600030101010101" pitchFamily="2" charset="-122"/>
              </a:rPr>
              <a:t>）根据拼音写出相应的汉字。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r>
              <a:rPr lang="en-US" altLang="zh-CN" sz="4000" b="1" dirty="0" err="1">
                <a:latin typeface="宋体" panose="02010600030101010101" pitchFamily="2" charset="-122"/>
              </a:rPr>
              <a:t>shòu</a:t>
            </a:r>
            <a:r>
              <a:rPr lang="zh-CN" altLang="en-US" sz="4000" b="1" dirty="0">
                <a:latin typeface="宋体" panose="02010600030101010101" pitchFamily="2" charset="-122"/>
              </a:rPr>
              <a:t>（　）猎     </a:t>
            </a:r>
            <a:r>
              <a:rPr lang="en-US" altLang="zh-CN" sz="4000" b="1" dirty="0" err="1">
                <a:latin typeface="宋体" panose="02010600030101010101" pitchFamily="2" charset="-122"/>
              </a:rPr>
              <a:t>cuàn</a:t>
            </a:r>
            <a:r>
              <a:rPr lang="zh-CN" altLang="en-US" sz="4000" b="1" dirty="0">
                <a:latin typeface="宋体" panose="02010600030101010101" pitchFamily="2" charset="-122"/>
              </a:rPr>
              <a:t>（　）夺	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endParaRPr lang="zh-CN" altLang="en-US" sz="4000" b="1" dirty="0">
              <a:latin typeface="宋体" panose="02010600030101010101" pitchFamily="2" charset="-122"/>
            </a:endParaRPr>
          </a:p>
          <a:p>
            <a:r>
              <a:rPr lang="en-US" altLang="zh-CN" sz="4000" b="1" dirty="0" err="1">
                <a:latin typeface="宋体" panose="02010600030101010101" pitchFamily="2" charset="-122"/>
              </a:rPr>
              <a:t>rǎo</a:t>
            </a:r>
            <a:r>
              <a:rPr lang="zh-CN" altLang="en-US" sz="4000" b="1" dirty="0">
                <a:latin typeface="宋体" panose="02010600030101010101" pitchFamily="2" charset="-122"/>
              </a:rPr>
              <a:t>（　）乱	  更胜一</a:t>
            </a:r>
            <a:r>
              <a:rPr lang="en-US" altLang="zh-CN" sz="4000" b="1" dirty="0" err="1">
                <a:latin typeface="宋体" panose="02010600030101010101" pitchFamily="2" charset="-122"/>
              </a:rPr>
              <a:t>chóu</a:t>
            </a:r>
            <a:r>
              <a:rPr lang="zh-CN" altLang="en-US" sz="4000" b="1" dirty="0">
                <a:latin typeface="宋体" panose="02010600030101010101" pitchFamily="2" charset="-122"/>
              </a:rPr>
              <a:t>（　）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endParaRPr lang="zh-CN" altLang="en-US" sz="4000" b="1" dirty="0">
              <a:latin typeface="宋体" panose="02010600030101010101" pitchFamily="2" charset="-122"/>
            </a:endParaRPr>
          </a:p>
          <a:p>
            <a:r>
              <a:rPr lang="en-US" altLang="zh-CN" sz="4000" b="1" dirty="0" err="1">
                <a:latin typeface="宋体" panose="02010600030101010101" pitchFamily="2" charset="-122"/>
              </a:rPr>
              <a:t>gōu</a:t>
            </a:r>
            <a:r>
              <a:rPr lang="zh-CN" altLang="en-US" sz="4000" b="1" dirty="0">
                <a:latin typeface="宋体" panose="02010600030101010101" pitchFamily="2" charset="-122"/>
              </a:rPr>
              <a:t>（　）火		</a:t>
            </a:r>
            <a:r>
              <a:rPr lang="en-US" altLang="zh-CN" sz="4000" b="1" dirty="0" err="1">
                <a:latin typeface="宋体" panose="02010600030101010101" pitchFamily="2" charset="-122"/>
              </a:rPr>
              <a:t>zhōng</a:t>
            </a:r>
            <a:r>
              <a:rPr lang="zh-CN" altLang="en-US" sz="4000" b="1" dirty="0">
                <a:latin typeface="宋体" panose="02010600030101010101" pitchFamily="2" charset="-122"/>
              </a:rPr>
              <a:t>（　）斯	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endParaRPr lang="zh-CN" altLang="en-US" sz="4000" b="1" dirty="0">
              <a:latin typeface="宋体" panose="02010600030101010101" pitchFamily="2" charset="-122"/>
            </a:endParaRPr>
          </a:p>
          <a:p>
            <a:r>
              <a:rPr lang="en-US" altLang="zh-CN" sz="4000" b="1" dirty="0" err="1">
                <a:latin typeface="宋体" panose="02010600030101010101" pitchFamily="2" charset="-122"/>
              </a:rPr>
              <a:t>xī</a:t>
            </a:r>
            <a:r>
              <a:rPr lang="zh-CN" altLang="en-US" sz="4000" b="1" dirty="0">
                <a:latin typeface="宋体" panose="02010600030101010101" pitchFamily="2" charset="-122"/>
              </a:rPr>
              <a:t>（　）</a:t>
            </a:r>
            <a:r>
              <a:rPr lang="en-US" altLang="zh-CN" sz="4000" b="1" dirty="0" err="1">
                <a:latin typeface="宋体" panose="02010600030101010101" pitchFamily="2" charset="-122"/>
              </a:rPr>
              <a:t>sū</a:t>
            </a:r>
            <a:r>
              <a:rPr lang="zh-CN" altLang="en-US" sz="4000" b="1" dirty="0">
                <a:latin typeface="宋体" panose="02010600030101010101" pitchFamily="2" charset="-122"/>
              </a:rPr>
              <a:t>（　）作响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r>
              <a:rPr lang="zh-CN" altLang="en-US" b="1" dirty="0"/>
              <a:t>　　　　　　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r>
              <a:rPr lang="en-US" altLang="zh-CN" sz="4000" b="1" dirty="0" err="1">
                <a:latin typeface="宋体" panose="02010600030101010101" pitchFamily="2" charset="-122"/>
              </a:rPr>
              <a:t>wō</a:t>
            </a:r>
            <a:r>
              <a:rPr lang="en-US" altLang="zh-CN" sz="4000" b="1" dirty="0">
                <a:latin typeface="宋体" panose="02010600030101010101" pitchFamily="2" charset="-122"/>
              </a:rPr>
              <a:t> </a:t>
            </a:r>
            <a:r>
              <a:rPr lang="en-US" altLang="zh-CN" sz="4000" b="1" dirty="0" err="1">
                <a:latin typeface="宋体" panose="02010600030101010101" pitchFamily="2" charset="-122"/>
              </a:rPr>
              <a:t>jù</a:t>
            </a:r>
            <a:r>
              <a:rPr lang="zh-CN" altLang="en-US" sz="4000" b="1" dirty="0">
                <a:latin typeface="宋体" panose="02010600030101010101" pitchFamily="2" charset="-122"/>
              </a:rPr>
              <a:t>（　）（　）</a:t>
            </a:r>
            <a:endParaRPr lang="zh-CN" altLang="en-US" sz="4000" b="1" dirty="0">
              <a:latin typeface="宋体" panose="02010600030101010101" pitchFamily="2" charset="-122"/>
            </a:endParaRPr>
          </a:p>
        </p:txBody>
      </p:sp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1835150" y="1052513"/>
            <a:ext cx="6937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000FF"/>
                </a:solidFill>
              </a:rPr>
              <a:t>狩</a:t>
            </a:r>
            <a:endParaRPr lang="zh-CN" altLang="en-US" sz="4000" b="1">
              <a:solidFill>
                <a:srgbClr val="0000FF"/>
              </a:solidFill>
            </a:endParaRPr>
          </a:p>
        </p:txBody>
      </p:sp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6227763" y="1052513"/>
            <a:ext cx="6937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000FF"/>
                </a:solidFill>
              </a:rPr>
              <a:t>篡</a:t>
            </a:r>
            <a:endParaRPr lang="zh-CN" altLang="en-US" sz="4000" b="1">
              <a:solidFill>
                <a:srgbClr val="0000FF"/>
              </a:solidFill>
            </a:endParaRPr>
          </a:p>
        </p:txBody>
      </p:sp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1619250" y="2205038"/>
            <a:ext cx="6937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000FF"/>
                </a:solidFill>
              </a:rPr>
              <a:t>扰</a:t>
            </a:r>
            <a:endParaRPr lang="zh-CN" altLang="en-US" sz="4000" b="1">
              <a:solidFill>
                <a:srgbClr val="0000FF"/>
              </a:solidFill>
            </a:endParaRPr>
          </a:p>
        </p:txBody>
      </p:sp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7380288" y="2205038"/>
            <a:ext cx="6937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000FF"/>
                </a:solidFill>
              </a:rPr>
              <a:t>筹</a:t>
            </a:r>
            <a:endParaRPr lang="zh-CN" altLang="en-US" sz="4000" b="1">
              <a:solidFill>
                <a:srgbClr val="0000FF"/>
              </a:solidFill>
            </a:endParaRPr>
          </a:p>
        </p:txBody>
      </p:sp>
      <p:sp>
        <p:nvSpPr>
          <p:cNvPr id="105479" name="Text Box 7"/>
          <p:cNvSpPr txBox="1">
            <a:spLocks noChangeArrowheads="1"/>
          </p:cNvSpPr>
          <p:nvPr/>
        </p:nvSpPr>
        <p:spPr bwMode="auto">
          <a:xfrm>
            <a:off x="1619250" y="3429000"/>
            <a:ext cx="6937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000FF"/>
                </a:solidFill>
              </a:rPr>
              <a:t>篝</a:t>
            </a:r>
            <a:endParaRPr lang="zh-CN" altLang="en-US" sz="4000" b="1">
              <a:solidFill>
                <a:srgbClr val="0000FF"/>
              </a:solidFill>
            </a:endParaRPr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6732588" y="3429000"/>
            <a:ext cx="6937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000FF"/>
                </a:solidFill>
              </a:rPr>
              <a:t>螽</a:t>
            </a:r>
            <a:endParaRPr lang="zh-CN" altLang="en-US" sz="4000" b="1">
              <a:solidFill>
                <a:srgbClr val="0000FF"/>
              </a:solidFill>
            </a:endParaRPr>
          </a:p>
        </p:txBody>
      </p:sp>
      <p:sp>
        <p:nvSpPr>
          <p:cNvPr id="105481" name="Text Box 9"/>
          <p:cNvSpPr txBox="1">
            <a:spLocks noChangeArrowheads="1"/>
          </p:cNvSpPr>
          <p:nvPr/>
        </p:nvSpPr>
        <p:spPr bwMode="auto">
          <a:xfrm>
            <a:off x="1331913" y="4724400"/>
            <a:ext cx="6937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000FF"/>
                </a:solidFill>
              </a:rPr>
              <a:t>窸</a:t>
            </a:r>
            <a:endParaRPr lang="zh-CN" altLang="en-US" sz="4000" b="1">
              <a:solidFill>
                <a:srgbClr val="0000FF"/>
              </a:solidFill>
            </a:endParaRPr>
          </a:p>
        </p:txBody>
      </p:sp>
      <p:sp>
        <p:nvSpPr>
          <p:cNvPr id="105482" name="Text Box 10"/>
          <p:cNvSpPr txBox="1">
            <a:spLocks noChangeArrowheads="1"/>
          </p:cNvSpPr>
          <p:nvPr/>
        </p:nvSpPr>
        <p:spPr bwMode="auto">
          <a:xfrm>
            <a:off x="3419475" y="4652963"/>
            <a:ext cx="6937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000FF"/>
                </a:solidFill>
              </a:rPr>
              <a:t>窣</a:t>
            </a:r>
            <a:endParaRPr lang="zh-CN" altLang="en-US" sz="4000" b="1">
              <a:solidFill>
                <a:srgbClr val="0000FF"/>
              </a:solidFill>
            </a:endParaRPr>
          </a:p>
        </p:txBody>
      </p:sp>
      <p:sp>
        <p:nvSpPr>
          <p:cNvPr id="105483" name="Text Box 11"/>
          <p:cNvSpPr txBox="1">
            <a:spLocks noChangeArrowheads="1"/>
          </p:cNvSpPr>
          <p:nvPr/>
        </p:nvSpPr>
        <p:spPr bwMode="auto">
          <a:xfrm>
            <a:off x="2124075" y="5516563"/>
            <a:ext cx="6937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000FF"/>
                </a:solidFill>
              </a:rPr>
              <a:t>莴</a:t>
            </a:r>
            <a:endParaRPr lang="zh-CN" altLang="en-US" sz="4000" b="1">
              <a:solidFill>
                <a:srgbClr val="0000FF"/>
              </a:solidFill>
            </a:endParaRPr>
          </a:p>
        </p:txBody>
      </p:sp>
      <p:sp>
        <p:nvSpPr>
          <p:cNvPr id="105484" name="Text Box 12"/>
          <p:cNvSpPr txBox="1">
            <a:spLocks noChangeArrowheads="1"/>
          </p:cNvSpPr>
          <p:nvPr/>
        </p:nvSpPr>
        <p:spPr bwMode="auto">
          <a:xfrm>
            <a:off x="3635375" y="5516563"/>
            <a:ext cx="3937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0000FF"/>
                </a:solidFill>
              </a:rPr>
              <a:t>苣</a:t>
            </a:r>
            <a:endParaRPr lang="zh-CN" altLang="en-US" sz="40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4" grpId="0"/>
      <p:bldP spid="105475" grpId="0"/>
      <p:bldP spid="105476" grpId="0"/>
      <p:bldP spid="105477" grpId="0"/>
      <p:bldP spid="105478" grpId="0"/>
      <p:bldP spid="105479" grpId="0"/>
      <p:bldP spid="105480" grpId="0"/>
      <p:bldP spid="105481" grpId="0"/>
      <p:bldP spid="105482" grpId="0"/>
      <p:bldP spid="105483" grpId="0"/>
      <p:bldP spid="10548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2"/>
          <p:cNvSpPr txBox="1">
            <a:spLocks noChangeArrowheads="1"/>
          </p:cNvSpPr>
          <p:nvPr/>
        </p:nvSpPr>
        <p:spPr bwMode="auto">
          <a:xfrm>
            <a:off x="0" y="60325"/>
            <a:ext cx="8820150" cy="679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宋体" panose="02010600030101010101" pitchFamily="2" charset="-122"/>
              </a:rPr>
              <a:t>（</a:t>
            </a:r>
            <a:r>
              <a:rPr lang="en-US" altLang="zh-CN" sz="4000" b="1" dirty="0">
                <a:latin typeface="宋体" panose="02010600030101010101" pitchFamily="2" charset="-122"/>
              </a:rPr>
              <a:t>3</a:t>
            </a:r>
            <a:r>
              <a:rPr lang="zh-CN" altLang="en-US" sz="4000" b="1" dirty="0">
                <a:latin typeface="宋体" panose="02010600030101010101" pitchFamily="2" charset="-122"/>
              </a:rPr>
              <a:t>）请将横线处的文字表述替换成成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r>
              <a:rPr lang="zh-CN" altLang="en-US" sz="4000" b="1" dirty="0">
                <a:latin typeface="宋体" panose="02010600030101010101" pitchFamily="2" charset="-122"/>
              </a:rPr>
              <a:t>语（或词语）。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r>
              <a:rPr lang="zh-CN" altLang="en-US" sz="4000" b="1" dirty="0">
                <a:latin typeface="宋体" panose="02010600030101010101" pitchFamily="2" charset="-122"/>
              </a:rPr>
              <a:t>①耳朵灵敏的人，能听到</a:t>
            </a:r>
            <a:r>
              <a:rPr lang="zh-CN" altLang="en-US" sz="4000" b="1" u="sng" dirty="0">
                <a:latin typeface="宋体" panose="02010600030101010101" pitchFamily="2" charset="-122"/>
              </a:rPr>
              <a:t>动物中弱者被</a:t>
            </a:r>
            <a:endParaRPr lang="zh-CN" altLang="en-US" sz="4000" b="1" u="sng" dirty="0">
              <a:latin typeface="宋体" panose="02010600030101010101" pitchFamily="2" charset="-122"/>
            </a:endParaRPr>
          </a:p>
          <a:p>
            <a:r>
              <a:rPr lang="zh-CN" altLang="en-US" sz="4000" b="1" u="sng" dirty="0">
                <a:latin typeface="宋体" panose="02010600030101010101" pitchFamily="2" charset="-122"/>
              </a:rPr>
              <a:t>被强者吃掉</a:t>
            </a:r>
            <a:r>
              <a:rPr lang="zh-CN" altLang="en-US" sz="4000" b="1" dirty="0">
                <a:latin typeface="宋体" panose="02010600030101010101" pitchFamily="2" charset="-122"/>
              </a:rPr>
              <a:t>处四周的绿叶丛中，蝈蝈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r>
              <a:rPr lang="zh-CN" altLang="en-US" sz="4000" b="1" dirty="0">
                <a:latin typeface="宋体" panose="02010600030101010101" pitchFamily="2" charset="-122"/>
              </a:rPr>
              <a:t>在窃窃自语。（　      ）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r>
              <a:rPr lang="zh-CN" altLang="en-US" sz="4000" b="1" dirty="0">
                <a:latin typeface="宋体" panose="02010600030101010101" pitchFamily="2" charset="-122"/>
              </a:rPr>
              <a:t>②</a:t>
            </a:r>
            <a:r>
              <a:rPr lang="zh-CN" altLang="en-US" sz="4000" b="1" u="sng" dirty="0">
                <a:latin typeface="宋体" panose="02010600030101010101" pitchFamily="2" charset="-122"/>
              </a:rPr>
              <a:t>表面上很大而实际脆弱的东西</a:t>
            </a:r>
            <a:r>
              <a:rPr lang="zh-CN" altLang="en-US" sz="4000" b="1" dirty="0">
                <a:latin typeface="宋体" panose="02010600030101010101" pitchFamily="2" charset="-122"/>
              </a:rPr>
              <a:t>常常成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r>
              <a:rPr lang="zh-CN" altLang="en-US" sz="4000" b="1" dirty="0">
                <a:latin typeface="宋体" panose="02010600030101010101" pitchFamily="2" charset="-122"/>
              </a:rPr>
              <a:t>了绿色蝈蝈进攻的目标。（   　   ）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r>
              <a:rPr lang="zh-CN" altLang="en-US" sz="4000" b="1" dirty="0">
                <a:latin typeface="宋体" panose="02010600030101010101" pitchFamily="2" charset="-122"/>
              </a:rPr>
              <a:t>③蝉则</a:t>
            </a:r>
            <a:r>
              <a:rPr lang="zh-CN" altLang="en-US" sz="4000" b="1" u="sng" dirty="0">
                <a:latin typeface="宋体" panose="02010600030101010101" pitchFamily="2" charset="-122"/>
              </a:rPr>
              <a:t>惊慌、害怕得不知如何是好</a:t>
            </a:r>
            <a:r>
              <a:rPr lang="zh-CN" altLang="en-US" sz="4000" b="1" dirty="0">
                <a:latin typeface="宋体" panose="02010600030101010101" pitchFamily="2" charset="-122"/>
              </a:rPr>
              <a:t>地飞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r>
              <a:rPr lang="zh-CN" altLang="en-US" sz="4000" b="1" dirty="0">
                <a:latin typeface="宋体" panose="02010600030101010101" pitchFamily="2" charset="-122"/>
              </a:rPr>
              <a:t>飞起逃窜。（　      ）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r>
              <a:rPr lang="zh-CN" altLang="en-US" sz="4000" b="1" dirty="0">
                <a:latin typeface="宋体" panose="02010600030101010101" pitchFamily="2" charset="-122"/>
              </a:rPr>
              <a:t>④它们对这道菜吃得</a:t>
            </a:r>
            <a:r>
              <a:rPr lang="zh-CN" altLang="en-US" sz="4000" b="1" u="sng" dirty="0">
                <a:latin typeface="宋体" panose="02010600030101010101" pitchFamily="2" charset="-122"/>
              </a:rPr>
              <a:t>特别有</a:t>
            </a:r>
            <a:endParaRPr lang="zh-CN" altLang="en-US" sz="4000" b="1" u="sng" dirty="0">
              <a:latin typeface="宋体" panose="02010600030101010101" pitchFamily="2" charset="-122"/>
            </a:endParaRPr>
          </a:p>
          <a:p>
            <a:r>
              <a:rPr lang="zh-CN" altLang="en-US" sz="4000" b="1" u="sng" dirty="0">
                <a:latin typeface="宋体" panose="02010600030101010101" pitchFamily="2" charset="-122"/>
              </a:rPr>
              <a:t>兴趣</a:t>
            </a:r>
            <a:r>
              <a:rPr lang="zh-CN" altLang="en-US" sz="4000" b="1" dirty="0">
                <a:latin typeface="宋体" panose="02010600030101010101" pitchFamily="2" charset="-122"/>
              </a:rPr>
              <a:t>。（     　 ）</a:t>
            </a:r>
            <a:endParaRPr lang="zh-CN" altLang="en-US" sz="4000" b="1" dirty="0">
              <a:latin typeface="宋体" panose="02010600030101010101" pitchFamily="2" charset="-122"/>
            </a:endParaRPr>
          </a:p>
        </p:txBody>
      </p:sp>
      <p:sp>
        <p:nvSpPr>
          <p:cNvPr id="107523" name="Rectangle 3"/>
          <p:cNvSpPr>
            <a:spLocks noChangeArrowheads="1"/>
          </p:cNvSpPr>
          <p:nvPr/>
        </p:nvSpPr>
        <p:spPr bwMode="auto">
          <a:xfrm>
            <a:off x="2843213" y="3246438"/>
            <a:ext cx="19446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/>
              <a:t>　　　</a:t>
            </a:r>
            <a:endParaRPr lang="zh-CN" altLang="en-US"/>
          </a:p>
        </p:txBody>
      </p: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3492500" y="2420938"/>
            <a:ext cx="23606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0000FF"/>
                </a:solidFill>
                <a:ea typeface="华文新魏" pitchFamily="2" charset="-122"/>
              </a:rPr>
              <a:t>弱肉强食</a:t>
            </a:r>
            <a:endParaRPr lang="zh-CN" altLang="en-US" sz="4000" b="1">
              <a:solidFill>
                <a:srgbClr val="0000FF"/>
              </a:solidFill>
              <a:ea typeface="华文新魏" pitchFamily="2" charset="-122"/>
            </a:endParaRPr>
          </a:p>
        </p:txBody>
      </p:sp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6011863" y="3789363"/>
            <a:ext cx="2413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0000FF"/>
                </a:solidFill>
                <a:ea typeface="华文新魏" pitchFamily="2" charset="-122"/>
              </a:rPr>
              <a:t>庞然大物</a:t>
            </a:r>
            <a:endParaRPr lang="zh-CN" altLang="en-US" sz="4000" b="1">
              <a:solidFill>
                <a:srgbClr val="0000FF"/>
              </a:solidFill>
              <a:ea typeface="华文新魏" pitchFamily="2" charset="-122"/>
            </a:endParaRPr>
          </a:p>
        </p:txBody>
      </p:sp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3059113" y="4941888"/>
            <a:ext cx="2012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FF"/>
                </a:solidFill>
                <a:ea typeface="华文新魏" pitchFamily="2" charset="-122"/>
              </a:rPr>
              <a:t>惊慌失措</a:t>
            </a:r>
            <a:endParaRPr lang="zh-CN" altLang="en-US" sz="3600" b="1">
              <a:solidFill>
                <a:srgbClr val="0000FF"/>
              </a:solidFill>
              <a:ea typeface="华文新魏" pitchFamily="2" charset="-122"/>
            </a:endParaRPr>
          </a:p>
        </p:txBody>
      </p:sp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1908175" y="6156325"/>
            <a:ext cx="24320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0000FF"/>
                </a:solidFill>
                <a:ea typeface="华文新魏" pitchFamily="2" charset="-122"/>
              </a:rPr>
              <a:t>津津有味</a:t>
            </a:r>
            <a:endParaRPr lang="zh-CN" altLang="en-US" sz="4000" b="1">
              <a:solidFill>
                <a:srgbClr val="0000FF"/>
              </a:solidFill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/>
      <p:bldP spid="107524" grpId="0"/>
      <p:bldP spid="107525" grpId="0"/>
      <p:bldP spid="107526" grpId="0"/>
      <p:bldP spid="10752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395288" y="404813"/>
            <a:ext cx="8772525" cy="621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zh-CN" dirty="0"/>
          </a:p>
          <a:p>
            <a:r>
              <a:rPr lang="zh-CN" altLang="en-US" sz="3200" b="1" dirty="0"/>
              <a:t>阅读课文的</a:t>
            </a:r>
            <a:r>
              <a:rPr lang="en-US" altLang="zh-CN" sz="3200" b="1" dirty="0"/>
              <a:t>8</a:t>
            </a:r>
            <a:r>
              <a:rPr lang="zh-CN" altLang="en-US" sz="3200" b="1" dirty="0"/>
              <a:t>～</a:t>
            </a:r>
            <a:r>
              <a:rPr lang="en-US" altLang="zh-CN" sz="3200" b="1" dirty="0"/>
              <a:t>11</a:t>
            </a:r>
            <a:r>
              <a:rPr lang="zh-CN" altLang="en-US" sz="3200" b="1" dirty="0"/>
              <a:t>语段，回答问题：</a:t>
            </a:r>
            <a:endParaRPr lang="zh-CN" altLang="en-US" sz="3200" b="1" dirty="0"/>
          </a:p>
          <a:p>
            <a:r>
              <a:rPr lang="zh-CN" altLang="en-US" sz="3200" b="1" dirty="0"/>
              <a:t>（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）结合语境，解释词语。</a:t>
            </a:r>
            <a:endParaRPr lang="zh-CN" altLang="en-US" sz="3200" b="1" dirty="0"/>
          </a:p>
          <a:p>
            <a:r>
              <a:rPr lang="zh-CN" altLang="en-US" sz="3200" b="1" dirty="0"/>
              <a:t>屠夫：</a:t>
            </a:r>
            <a:r>
              <a:rPr lang="en-US" altLang="zh-CN" sz="3200" b="1" dirty="0"/>
              <a:t>________________________________</a:t>
            </a:r>
            <a:endParaRPr lang="en-US" altLang="zh-CN" sz="3200" b="1" dirty="0"/>
          </a:p>
          <a:p>
            <a:r>
              <a:rPr lang="zh-CN" altLang="en-US" sz="3200" b="1" dirty="0"/>
              <a:t>喙：</a:t>
            </a:r>
            <a:r>
              <a:rPr lang="en-US" altLang="zh-CN" sz="3200" b="1" dirty="0"/>
              <a:t>__________________________________</a:t>
            </a:r>
            <a:endParaRPr lang="en-US" altLang="zh-CN" sz="3200" b="1" dirty="0"/>
          </a:p>
          <a:p>
            <a:r>
              <a:rPr lang="zh-CN" altLang="en-US" sz="3200" b="1" dirty="0"/>
              <a:t>（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）试用简洁的语言概括语段⑨⑩⑾的内容</a:t>
            </a:r>
            <a:endParaRPr lang="zh-CN" altLang="en-US" sz="3200" b="1" dirty="0"/>
          </a:p>
          <a:p>
            <a:r>
              <a:rPr lang="zh-CN" altLang="en-US" sz="3200" b="1" dirty="0"/>
              <a:t>要点。</a:t>
            </a:r>
            <a:endParaRPr lang="zh-CN" altLang="en-US" sz="3200" b="1" dirty="0"/>
          </a:p>
          <a:p>
            <a:r>
              <a:rPr lang="zh-CN" altLang="en-US" sz="3200" b="1" dirty="0"/>
              <a:t>（</a:t>
            </a:r>
            <a:r>
              <a:rPr lang="en-US" altLang="zh-CN" sz="3200" b="1" dirty="0"/>
              <a:t>3</a:t>
            </a:r>
            <a:r>
              <a:rPr lang="zh-CN" altLang="en-US" sz="3200" b="1" dirty="0"/>
              <a:t>）语段⑨中的“这一切”具体指代什么？“这蝉</a:t>
            </a:r>
            <a:endParaRPr lang="zh-CN" altLang="en-US" sz="3200" b="1" dirty="0"/>
          </a:p>
          <a:p>
            <a:r>
              <a:rPr lang="zh-CN" altLang="en-US" sz="3200" b="1" dirty="0"/>
              <a:t>的屠夫”指代什么？</a:t>
            </a:r>
            <a:endParaRPr lang="zh-CN" altLang="en-US" sz="3200" b="1" dirty="0"/>
          </a:p>
          <a:p>
            <a:r>
              <a:rPr lang="zh-CN" altLang="en-US" sz="3200" b="1" dirty="0"/>
              <a:t>（</a:t>
            </a:r>
            <a:r>
              <a:rPr lang="en-US" altLang="zh-CN" sz="3200" b="1" dirty="0"/>
              <a:t>4</a:t>
            </a:r>
            <a:r>
              <a:rPr lang="zh-CN" altLang="en-US" sz="3200" b="1" dirty="0"/>
              <a:t>）语段⑨⑩介绍蝈蝈的生活习性时，主要运</a:t>
            </a:r>
            <a:endParaRPr lang="zh-CN" altLang="en-US" sz="3200" b="1" dirty="0"/>
          </a:p>
          <a:p>
            <a:r>
              <a:rPr lang="zh-CN" altLang="en-US" sz="3200" b="1" dirty="0"/>
              <a:t>用</a:t>
            </a:r>
            <a:r>
              <a:rPr lang="en-US" altLang="zh-CN" sz="3200" b="1" dirty="0"/>
              <a:t>_________</a:t>
            </a:r>
            <a:r>
              <a:rPr lang="zh-CN" altLang="en-US" sz="3200" b="1" dirty="0"/>
              <a:t>的说明方法。</a:t>
            </a:r>
            <a:endParaRPr lang="zh-CN" altLang="en-US" sz="3200" b="1" dirty="0"/>
          </a:p>
          <a:p>
            <a:r>
              <a:rPr lang="zh-CN" altLang="en-US" sz="3200" b="1" dirty="0"/>
              <a:t>（</a:t>
            </a:r>
            <a:r>
              <a:rPr lang="en-US" altLang="zh-CN" sz="3200" b="1" dirty="0"/>
              <a:t>5</a:t>
            </a:r>
            <a:r>
              <a:rPr lang="zh-CN" altLang="en-US" sz="3200" b="1" dirty="0"/>
              <a:t>）语段⑩中作者分析了“蝈蝈中存在着同类相</a:t>
            </a:r>
            <a:endParaRPr lang="zh-CN" altLang="en-US" sz="3200" b="1" dirty="0"/>
          </a:p>
          <a:p>
            <a:r>
              <a:rPr lang="zh-CN" altLang="en-US" sz="3200" b="1" dirty="0"/>
              <a:t>食的现象”的原因，试用一个词加以概括。</a:t>
            </a:r>
            <a:endParaRPr lang="zh-CN" altLang="en-US" sz="3200" b="1" dirty="0"/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2987675" y="0"/>
            <a:ext cx="30972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zh-CN" sz="4400" b="1"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 </a:t>
            </a:r>
            <a:r>
              <a:rPr lang="zh-CN" altLang="en-US" dirty="0"/>
              <a:t>参考答案：</a:t>
            </a:r>
            <a:endParaRPr lang="zh-CN" altLang="en-US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196752"/>
            <a:ext cx="8280920" cy="4530725"/>
          </a:xfrm>
        </p:spPr>
        <p:txBody>
          <a:bodyPr/>
          <a:lstStyle/>
          <a:p>
            <a:r>
              <a:rPr lang="zh-CN" altLang="en-US" b="1" dirty="0"/>
              <a:t>（</a:t>
            </a:r>
            <a:r>
              <a:rPr lang="en-US" altLang="zh-CN" b="1" dirty="0"/>
              <a:t>1</a:t>
            </a:r>
            <a:r>
              <a:rPr lang="zh-CN" altLang="en-US" b="1" dirty="0"/>
              <a:t>）指以宰杀牲畜（蝉）为业的人。　鸟类和昆虫的嘴。</a:t>
            </a:r>
            <a:endParaRPr lang="zh-CN" altLang="en-US" b="1" dirty="0"/>
          </a:p>
          <a:p>
            <a:r>
              <a:rPr lang="zh-CN" altLang="en-US" b="1" dirty="0"/>
              <a:t>（</a:t>
            </a:r>
            <a:r>
              <a:rPr lang="en-US" altLang="zh-CN" b="1" dirty="0"/>
              <a:t>2</a:t>
            </a:r>
            <a:r>
              <a:rPr lang="zh-CN" altLang="en-US" b="1" dirty="0"/>
              <a:t>）介绍了蝈蝈善食昆虫、肉及水果甜浆、青草等的习性；介绍了蝈蝈中存在着同类相食的现象；介绍了蝈蝈的和睦相处及休息。（</a:t>
            </a:r>
            <a:r>
              <a:rPr lang="en-US" altLang="zh-CN" b="1" dirty="0"/>
              <a:t>3</a:t>
            </a:r>
            <a:r>
              <a:rPr lang="zh-CN" altLang="en-US" b="1" dirty="0"/>
              <a:t>）“这一切”指蝈蝈善食沾糖的蝉肉及金龟子一类昆虫。指代蝈蝈。</a:t>
            </a:r>
            <a:endParaRPr lang="zh-CN" altLang="en-US" b="1" dirty="0"/>
          </a:p>
          <a:p>
            <a:r>
              <a:rPr lang="zh-CN" altLang="en-US" b="1" dirty="0"/>
              <a:t>（</a:t>
            </a:r>
            <a:r>
              <a:rPr lang="en-US" altLang="zh-CN" b="1" dirty="0"/>
              <a:t>4</a:t>
            </a:r>
            <a:r>
              <a:rPr lang="zh-CN" altLang="en-US" b="1" dirty="0"/>
              <a:t>）比较说明</a:t>
            </a:r>
            <a:endParaRPr lang="zh-CN" altLang="en-US" b="1" dirty="0"/>
          </a:p>
          <a:p>
            <a:r>
              <a:rPr lang="zh-CN" altLang="en-US" b="1" dirty="0"/>
              <a:t>（</a:t>
            </a:r>
            <a:r>
              <a:rPr lang="en-US" altLang="zh-CN" b="1" dirty="0"/>
              <a:t>5</a:t>
            </a:r>
            <a:r>
              <a:rPr lang="zh-CN" altLang="en-US" b="1" dirty="0"/>
              <a:t>）贪婪</a:t>
            </a:r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290512" y="1484784"/>
            <a:ext cx="8532813" cy="447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400" b="1" dirty="0">
                <a:solidFill>
                  <a:srgbClr val="0000FF"/>
                </a:solidFill>
                <a:ea typeface="黑体" panose="02010609060101010101" pitchFamily="2" charset="-122"/>
              </a:rPr>
              <a:t>《</a:t>
            </a:r>
            <a:r>
              <a:rPr lang="zh-CN" altLang="en-US" sz="4400" b="1" dirty="0">
                <a:solidFill>
                  <a:srgbClr val="0000FF"/>
                </a:solidFill>
                <a:ea typeface="黑体" panose="02010609060101010101" pitchFamily="2" charset="-122"/>
              </a:rPr>
              <a:t>绿色蝈蝈</a:t>
            </a:r>
            <a:r>
              <a:rPr lang="en-US" altLang="zh-CN" sz="4400" b="1" dirty="0">
                <a:solidFill>
                  <a:srgbClr val="0000FF"/>
                </a:solidFill>
                <a:ea typeface="黑体" panose="02010609060101010101" pitchFamily="2" charset="-122"/>
              </a:rPr>
              <a:t>》</a:t>
            </a:r>
            <a:r>
              <a:rPr lang="zh-CN" altLang="en-US" sz="4400" b="1" dirty="0">
                <a:solidFill>
                  <a:srgbClr val="0000FF"/>
                </a:solidFill>
                <a:ea typeface="黑体" panose="02010609060101010101" pitchFamily="2" charset="-122"/>
              </a:rPr>
              <a:t>中心意思　：</a:t>
            </a:r>
            <a:endParaRPr lang="zh-CN" altLang="en-US" sz="4400" b="1" dirty="0">
              <a:solidFill>
                <a:srgbClr val="0000FF"/>
              </a:solidFill>
              <a:ea typeface="黑体" panose="02010609060101010101" pitchFamily="2" charset="-122"/>
            </a:endParaRPr>
          </a:p>
          <a:p>
            <a:endParaRPr lang="zh-CN" altLang="en-US" sz="4400" b="1" dirty="0">
              <a:ea typeface="黑体" panose="02010609060101010101" pitchFamily="2" charset="-122"/>
            </a:endParaRPr>
          </a:p>
          <a:p>
            <a:r>
              <a:rPr lang="zh-CN" altLang="en-US" sz="4000" b="1" dirty="0">
                <a:ea typeface="黑体" panose="02010609060101010101" pitchFamily="2" charset="-122"/>
              </a:rPr>
              <a:t>　　</a:t>
            </a:r>
            <a:r>
              <a:rPr lang="zh-CN" altLang="en-US" sz="4000" b="1" dirty="0">
                <a:solidFill>
                  <a:srgbClr val="0000FF"/>
                </a:solidFill>
                <a:ea typeface="黑体" panose="02010609060101010101" pitchFamily="2" charset="-122"/>
              </a:rPr>
              <a:t>这是一篇妙趣横生的科学随笔。作者采用生动活泼的笔法，把蝈蝈写得活灵活现，具有很强的可读性。法布尔笔下的蝈蝈是鲜活的，字里行间洋溢出作者本人对生命的尊重与热爱。</a:t>
            </a:r>
            <a:r>
              <a:rPr lang="zh-CN" altLang="en-US" sz="3600" b="1" dirty="0"/>
              <a:t>      </a:t>
            </a:r>
            <a:endParaRPr lang="zh-CN" altLang="en-US" sz="3600" b="1" dirty="0"/>
          </a:p>
        </p:txBody>
      </p:sp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395536" y="476672"/>
            <a:ext cx="44935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 dirty="0">
                <a:ea typeface="华文新魏" pitchFamily="2" charset="-122"/>
              </a:rPr>
              <a:t>四、课堂小结</a:t>
            </a:r>
            <a:r>
              <a:rPr lang="zh-CN" altLang="en-US" sz="4800" b="1" dirty="0" smtClean="0">
                <a:ea typeface="华文新魏" pitchFamily="2" charset="-122"/>
              </a:rPr>
              <a:t>：</a:t>
            </a:r>
            <a:endParaRPr lang="zh-CN" altLang="en-US" sz="4800" dirty="0">
              <a:ea typeface="华文新魏" pitchFamily="2" charset="-122"/>
            </a:endParaRPr>
          </a:p>
        </p:txBody>
      </p:sp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8502650" y="6491288"/>
            <a:ext cx="64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/>
              <a:t>字词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323528" y="205567"/>
            <a:ext cx="8458200" cy="277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 dirty="0">
                <a:solidFill>
                  <a:schemeClr val="tx2"/>
                </a:solidFill>
                <a:latin typeface="华文行楷" pitchFamily="2" charset="-122"/>
                <a:ea typeface="宋体-方正超大字符集" pitchFamily="65" charset="-122"/>
              </a:rPr>
              <a:t>小结：</a:t>
            </a:r>
            <a:endParaRPr kumimoji="1" lang="zh-CN" altLang="en-US" sz="3200" b="1" dirty="0">
              <a:solidFill>
                <a:schemeClr val="tx2"/>
              </a:solidFill>
              <a:latin typeface="华文行楷" pitchFamily="2" charset="-122"/>
              <a:ea typeface="宋体-方正超大字符集" pitchFamily="65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3200" b="1" dirty="0">
                <a:solidFill>
                  <a:schemeClr val="tx2"/>
                </a:solidFill>
                <a:latin typeface="华文行楷" pitchFamily="2" charset="-122"/>
                <a:ea typeface="宋体-方正超大字符集" pitchFamily="65" charset="-122"/>
              </a:rPr>
              <a:t>         这篇科学小品文，妙趣横生。作者观察细致，文笔细腻生动，文中的蝈蝈活灵活现，令人喜爱。从中我们体会到作者对生命的尊重与热爱，对自然的陶醉与痴迷</a:t>
            </a:r>
            <a:r>
              <a:rPr kumimoji="1" lang="zh-CN" altLang="en-US" sz="3200" b="1" dirty="0">
                <a:solidFill>
                  <a:schemeClr val="tx2"/>
                </a:solidFill>
                <a:latin typeface="Times New Roman" panose="02020603050405020304" pitchFamily="18" charset="0"/>
                <a:ea typeface="宋体-方正超大字符集" pitchFamily="65" charset="-122"/>
              </a:rPr>
              <a:t>。</a:t>
            </a:r>
            <a:endParaRPr kumimoji="1" lang="zh-CN" altLang="en-US" sz="3200" b="1" dirty="0">
              <a:solidFill>
                <a:schemeClr val="tx2"/>
              </a:solidFill>
              <a:latin typeface="Times New Roman" panose="02020603050405020304" pitchFamily="18" charset="0"/>
              <a:ea typeface="宋体-方正超大字符集" pitchFamily="65" charset="-122"/>
            </a:endParaRPr>
          </a:p>
        </p:txBody>
      </p:sp>
      <p:pic>
        <p:nvPicPr>
          <p:cNvPr id="97283" name="Picture 3" descr="优雅蝈虫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419872" y="2971800"/>
            <a:ext cx="5299858" cy="319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7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82600" y="764704"/>
            <a:ext cx="8121848" cy="41148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zh-CN" altLang="en-US" sz="4000" b="1" dirty="0">
                <a:solidFill>
                  <a:srgbClr val="0000FF"/>
                </a:solidFill>
              </a:rPr>
              <a:t>五、布置作业 </a:t>
            </a:r>
            <a:endParaRPr lang="zh-CN" altLang="en-US" sz="4000" b="1" dirty="0">
              <a:solidFill>
                <a:srgbClr val="0000FF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4000" b="1" dirty="0">
                <a:solidFill>
                  <a:srgbClr val="0000FF"/>
                </a:solidFill>
              </a:rPr>
              <a:t>　　这篇文章这么有趣，其实大自然中精彩的东西很多，请同学们去户外静听虫鸣鸟啼，并用一段话形象地描写出来，希望每一位同学都能在倾听中有所发现。</a:t>
            </a:r>
            <a:endParaRPr lang="zh-CN" altLang="en-US" sz="4000" b="1" dirty="0">
              <a:solidFill>
                <a:srgbClr val="0000FF"/>
              </a:solidFill>
            </a:endParaRPr>
          </a:p>
        </p:txBody>
      </p:sp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482600" y="6010275"/>
            <a:ext cx="18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4000" b="1">
              <a:solidFill>
                <a:schemeClr val="accent2"/>
              </a:solidFill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96260" name="Picture 4" descr="杂花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5373688"/>
            <a:ext cx="9144000" cy="1484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 descr="SW0070001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508625" y="0"/>
            <a:ext cx="36353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715" name="Text Box 3"/>
          <p:cNvSpPr txBox="1">
            <a:spLocks noChangeArrowheads="1"/>
          </p:cNvSpPr>
          <p:nvPr/>
        </p:nvSpPr>
        <p:spPr bwMode="auto">
          <a:xfrm>
            <a:off x="107504" y="476250"/>
            <a:ext cx="6732588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CC00CC"/>
                </a:solidFill>
                <a:latin typeface="隶书" pitchFamily="49" charset="-122"/>
                <a:ea typeface="隶书" pitchFamily="49" charset="-122"/>
              </a:rPr>
              <a:t>      </a:t>
            </a: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</a:rPr>
              <a:t>完 成 作 业</a:t>
            </a:r>
            <a:endParaRPr lang="zh-CN" alt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9900CC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9900CC"/>
                </a:solidFill>
                <a:latin typeface="宋体" panose="02010600030101010101" pitchFamily="2" charset="-122"/>
              </a:rPr>
              <a:t>、拓展：课外阅读</a:t>
            </a:r>
            <a:r>
              <a:rPr lang="en-US" altLang="zh-CN" sz="2800" b="1" dirty="0">
                <a:solidFill>
                  <a:srgbClr val="9900CC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2800" b="1" dirty="0">
                <a:solidFill>
                  <a:srgbClr val="9900CC"/>
                </a:solidFill>
                <a:latin typeface="宋体" panose="02010600030101010101" pitchFamily="2" charset="-122"/>
              </a:rPr>
              <a:t>昆虫记</a:t>
            </a:r>
            <a:r>
              <a:rPr lang="en-US" altLang="zh-CN" sz="2800" b="1" dirty="0">
                <a:solidFill>
                  <a:srgbClr val="9900CC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2800" b="1" dirty="0">
                <a:solidFill>
                  <a:srgbClr val="9900CC"/>
                </a:solidFill>
                <a:latin typeface="宋体" panose="02010600030101010101" pitchFamily="2" charset="-122"/>
              </a:rPr>
              <a:t>。</a:t>
            </a:r>
            <a:endParaRPr lang="zh-CN" altLang="en-US" sz="2800" b="1" dirty="0">
              <a:solidFill>
                <a:srgbClr val="9900CC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9900CC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solidFill>
                  <a:srgbClr val="9900CC"/>
                </a:solidFill>
                <a:latin typeface="宋体" panose="02010600030101010101" pitchFamily="2" charset="-122"/>
              </a:rPr>
              <a:t>、仿写</a:t>
            </a:r>
            <a:r>
              <a:rPr lang="en-US" altLang="zh-CN" sz="2800" b="1" dirty="0">
                <a:solidFill>
                  <a:srgbClr val="9900CC"/>
                </a:solidFill>
                <a:latin typeface="宋体" panose="02010600030101010101" pitchFamily="2" charset="-122"/>
              </a:rPr>
              <a:t>:</a:t>
            </a:r>
            <a:r>
              <a:rPr lang="zh-CN" altLang="en-US" sz="2800" b="1" dirty="0">
                <a:solidFill>
                  <a:srgbClr val="9900CC"/>
                </a:solidFill>
                <a:latin typeface="宋体" panose="02010600030101010101" pitchFamily="2" charset="-122"/>
              </a:rPr>
              <a:t>（任选其一）</a:t>
            </a:r>
            <a:endParaRPr lang="zh-CN" altLang="en-US" sz="2800" b="1" dirty="0">
              <a:solidFill>
                <a:srgbClr val="9900CC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9900CC"/>
                </a:solidFill>
                <a:latin typeface="宋体" panose="02010600030101010101" pitchFamily="2" charset="-122"/>
              </a:rPr>
              <a:t> </a:t>
            </a:r>
            <a:r>
              <a:rPr lang="en-US" altLang="en-US" sz="2800" b="1" dirty="0">
                <a:solidFill>
                  <a:srgbClr val="CC00CC"/>
                </a:solidFill>
                <a:latin typeface="宋体" panose="02010600030101010101" pitchFamily="2" charset="-122"/>
              </a:rPr>
              <a:t>A</a:t>
            </a:r>
            <a:r>
              <a:rPr lang="zh-CN" altLang="en-US" sz="2800" b="1" dirty="0">
                <a:solidFill>
                  <a:srgbClr val="CC00CC"/>
                </a:solidFill>
                <a:latin typeface="宋体" panose="02010600030101010101" pitchFamily="2" charset="-122"/>
              </a:rPr>
              <a:t>、细致地描写一种小动物的形体特征；</a:t>
            </a:r>
            <a:endParaRPr lang="zh-CN" altLang="en-US" sz="2800" b="1" dirty="0">
              <a:solidFill>
                <a:srgbClr val="CC00CC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CC00CC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2800" b="1" dirty="0">
                <a:solidFill>
                  <a:srgbClr val="CC00CC"/>
                </a:solidFill>
                <a:latin typeface="宋体" panose="02010600030101010101" pitchFamily="2" charset="-122"/>
              </a:rPr>
              <a:t>B</a:t>
            </a:r>
            <a:r>
              <a:rPr lang="zh-CN" altLang="en-US" sz="2800" b="1" dirty="0">
                <a:solidFill>
                  <a:srgbClr val="CC00CC"/>
                </a:solidFill>
                <a:latin typeface="宋体" panose="02010600030101010101" pitchFamily="2" charset="-122"/>
              </a:rPr>
              <a:t>、形象地描述一种昆虫或者鸟的叫声；</a:t>
            </a:r>
            <a:endParaRPr lang="zh-CN" altLang="en-US" sz="2800" b="1" dirty="0">
              <a:solidFill>
                <a:srgbClr val="CC00CC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CC00CC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2800" b="1" dirty="0">
                <a:solidFill>
                  <a:srgbClr val="CC00CC"/>
                </a:solidFill>
                <a:latin typeface="宋体" panose="02010600030101010101" pitchFamily="2" charset="-122"/>
              </a:rPr>
              <a:t>C</a:t>
            </a:r>
            <a:r>
              <a:rPr lang="zh-CN" altLang="en-US" sz="2800" b="1" dirty="0">
                <a:solidFill>
                  <a:srgbClr val="CC00CC"/>
                </a:solidFill>
                <a:latin typeface="宋体" panose="02010600030101010101" pitchFamily="2" charset="-122"/>
              </a:rPr>
              <a:t>、抓住特征介绍一种动物的生活习性</a:t>
            </a:r>
            <a:endParaRPr lang="zh-CN" altLang="en-US" sz="2800" b="1" dirty="0">
              <a:solidFill>
                <a:srgbClr val="CC00CC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CC00CC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sz="2800" b="1" dirty="0">
                <a:solidFill>
                  <a:srgbClr val="CC00CC"/>
                </a:solidFill>
                <a:latin typeface="宋体" panose="02010600030101010101" pitchFamily="2" charset="-122"/>
              </a:rPr>
              <a:t>(</a:t>
            </a:r>
            <a:r>
              <a:rPr lang="zh-CN" altLang="en-US" sz="2800" b="1" dirty="0">
                <a:solidFill>
                  <a:srgbClr val="CC00CC"/>
                </a:solidFill>
                <a:latin typeface="宋体" panose="02010600030101010101" pitchFamily="2" charset="-122"/>
              </a:rPr>
              <a:t>如食性、住处、活动</a:t>
            </a:r>
            <a:r>
              <a:rPr lang="en-US" altLang="zh-CN" sz="2800" b="1" dirty="0" smtClean="0">
                <a:solidFill>
                  <a:srgbClr val="CC00CC"/>
                </a:solidFill>
                <a:latin typeface="宋体" panose="02010600030101010101" pitchFamily="2" charset="-122"/>
              </a:rPr>
              <a:t>……) </a:t>
            </a:r>
            <a:endParaRPr lang="en-US" altLang="zh-CN" sz="2800" b="1" dirty="0">
              <a:solidFill>
                <a:srgbClr val="CC00CC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5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0" y="0"/>
            <a:ext cx="8569325" cy="710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小飞虫，尾巴明，</a:t>
            </a:r>
            <a:endParaRPr lang="zh-CN" altLang="en-US" sz="40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黑夜闪闪像盏灯</a:t>
            </a:r>
            <a:r>
              <a:rPr lang="en-US" altLang="zh-CN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endParaRPr lang="en-US" altLang="zh-CN" sz="40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古代有人曾借用</a:t>
            </a:r>
            <a:r>
              <a:rPr lang="en-US" altLang="zh-CN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endParaRPr lang="en-US" altLang="zh-CN" sz="40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刻苦读书当明灯。（猜一昆虫）</a:t>
            </a:r>
            <a:endParaRPr lang="zh-CN" altLang="en-US" sz="40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 sz="40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 sz="40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说鸟不是鸟</a:t>
            </a:r>
            <a:r>
              <a:rPr lang="en-US" altLang="zh-CN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endParaRPr lang="en-US" altLang="zh-CN" sz="40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多在书上叫</a:t>
            </a:r>
            <a:r>
              <a:rPr lang="en-US" altLang="zh-CN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40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自称啥都知</a:t>
            </a:r>
            <a:r>
              <a:rPr lang="en-US" altLang="zh-CN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endParaRPr lang="en-US" altLang="zh-CN" sz="40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其实全不晓</a:t>
            </a:r>
            <a:r>
              <a:rPr lang="en-US" altLang="zh-CN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     </a:t>
            </a:r>
            <a:r>
              <a:rPr lang="zh-CN" altLang="en-US" sz="4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（猜一昆虫）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60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60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8502650" y="6491288"/>
            <a:ext cx="64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/>
              <a:t>题目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www.1ppt.com/powerpoint/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www.1ppt.com/word/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www.1ppt.com/excel/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www.1ppt.com/fanwen/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43223" y="127289"/>
            <a:ext cx="7705374" cy="267959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公司、企业的商业演示。</a:t>
            </a:r>
            <a:endParaRPr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拷贝模板中的内容用于其它幻灯片母版中使用。</a:t>
            </a:r>
            <a:endParaRPr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用于任何形式的在线付费下载。</a:t>
            </a:r>
            <a:endParaRPr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ext Box 2"/>
          <p:cNvSpPr txBox="1">
            <a:spLocks noChangeArrowheads="1"/>
          </p:cNvSpPr>
          <p:nvPr/>
        </p:nvSpPr>
        <p:spPr bwMode="auto">
          <a:xfrm>
            <a:off x="2124075" y="1125538"/>
            <a:ext cx="511175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0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窈窕淑女</a:t>
            </a:r>
            <a:r>
              <a:rPr lang="en-US" altLang="zh-CN" sz="60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endParaRPr lang="en-US" altLang="zh-CN" sz="60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60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爱穿绿衣，</a:t>
            </a:r>
            <a:endParaRPr lang="zh-CN" altLang="en-US" sz="60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60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身材优美，</a:t>
            </a:r>
            <a:endParaRPr lang="zh-CN" altLang="en-US" sz="60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60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蝉的天敌。</a:t>
            </a:r>
            <a:endParaRPr lang="zh-CN" altLang="en-US" sz="60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60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猜一昆虫</a:t>
            </a:r>
            <a:endParaRPr lang="zh-CN" altLang="en-US" sz="60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ChangeArrowheads="1"/>
          </p:cNvSpPr>
          <p:nvPr/>
        </p:nvSpPr>
        <p:spPr bwMode="auto">
          <a:xfrm>
            <a:off x="0" y="765175"/>
            <a:ext cx="9144000" cy="558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6000" b="1" dirty="0">
                <a:solidFill>
                  <a:srgbClr val="0000FF"/>
                </a:solidFill>
                <a:ea typeface="黑体" panose="02010609060101010101" pitchFamily="2" charset="-122"/>
              </a:rPr>
              <a:t>2.</a:t>
            </a:r>
            <a:r>
              <a:rPr lang="zh-CN" altLang="en-US" sz="6000" b="1" dirty="0">
                <a:solidFill>
                  <a:srgbClr val="0000FF"/>
                </a:solidFill>
                <a:ea typeface="黑体" panose="02010609060101010101" pitchFamily="2" charset="-122"/>
              </a:rPr>
              <a:t>有关作者：</a:t>
            </a:r>
            <a:endParaRPr lang="zh-CN" altLang="en-US" sz="6000" b="1" dirty="0">
              <a:solidFill>
                <a:srgbClr val="0000FF"/>
              </a:solidFill>
              <a:ea typeface="黑体" panose="02010609060101010101" pitchFamily="2" charset="-122"/>
            </a:endParaRPr>
          </a:p>
          <a:p>
            <a:r>
              <a:rPr lang="zh-CN" altLang="en-US" sz="6000" b="1" dirty="0">
                <a:solidFill>
                  <a:srgbClr val="F72525"/>
                </a:solidFill>
                <a:ea typeface="黑体" panose="02010609060101010101" pitchFamily="2" charset="-122"/>
              </a:rPr>
              <a:t>    </a:t>
            </a:r>
            <a:r>
              <a:rPr lang="zh-CN" altLang="en-US" sz="6000" b="1" dirty="0">
                <a:solidFill>
                  <a:srgbClr val="0000FF"/>
                </a:solidFill>
                <a:ea typeface="黑体" panose="02010609060101010101" pitchFamily="2" charset="-122"/>
              </a:rPr>
              <a:t>法布尔</a:t>
            </a:r>
            <a:r>
              <a:rPr lang="zh-CN" altLang="en-US" sz="4800" b="1" dirty="0">
                <a:solidFill>
                  <a:schemeClr val="tx2"/>
                </a:solidFill>
                <a:ea typeface="黑体" panose="02010609060101010101" pitchFamily="2" charset="-122"/>
              </a:rPr>
              <a:t>，法国著名昆虫学家。他用一生的心血写成的</a:t>
            </a:r>
            <a:r>
              <a:rPr lang="en-US" altLang="zh-CN" sz="4800" b="1" dirty="0">
                <a:solidFill>
                  <a:schemeClr val="tx2"/>
                </a:solidFill>
                <a:ea typeface="黑体" panose="02010609060101010101" pitchFamily="2" charset="-122"/>
              </a:rPr>
              <a:t>《</a:t>
            </a:r>
            <a:r>
              <a:rPr lang="zh-CN" altLang="en-US" sz="4800" b="1" dirty="0">
                <a:solidFill>
                  <a:schemeClr val="tx2"/>
                </a:solidFill>
                <a:ea typeface="黑体" panose="02010609060101010101" pitchFamily="2" charset="-122"/>
              </a:rPr>
              <a:t>昆虫记</a:t>
            </a:r>
            <a:r>
              <a:rPr lang="en-US" altLang="zh-CN" sz="4800" b="1" dirty="0">
                <a:solidFill>
                  <a:schemeClr val="tx2"/>
                </a:solidFill>
                <a:ea typeface="黑体" panose="02010609060101010101" pitchFamily="2" charset="-122"/>
              </a:rPr>
              <a:t>》</a:t>
            </a:r>
            <a:r>
              <a:rPr lang="zh-CN" altLang="en-US" sz="4800" b="1" dirty="0">
                <a:solidFill>
                  <a:schemeClr val="tx2"/>
                </a:solidFill>
                <a:ea typeface="黑体" panose="02010609060101010101" pitchFamily="2" charset="-122"/>
              </a:rPr>
              <a:t>被</a:t>
            </a:r>
            <a:r>
              <a:rPr lang="zh-CN" altLang="en-US" sz="4800" b="1" dirty="0">
                <a:solidFill>
                  <a:srgbClr val="0000FF"/>
                </a:solidFill>
                <a:ea typeface="黑体" panose="02010609060101010101" pitchFamily="2" charset="-122"/>
              </a:rPr>
              <a:t>鲁迅</a:t>
            </a:r>
            <a:r>
              <a:rPr lang="zh-CN" altLang="en-US" sz="4800" b="1" dirty="0">
                <a:solidFill>
                  <a:schemeClr val="tx2"/>
                </a:solidFill>
                <a:ea typeface="黑体" panose="02010609060101010101" pitchFamily="2" charset="-122"/>
              </a:rPr>
              <a:t>称为“讲昆虫故事”“讲昆虫生活”的楷模。</a:t>
            </a:r>
            <a:r>
              <a:rPr lang="zh-CN" altLang="en-US" sz="4800" b="1" dirty="0">
                <a:solidFill>
                  <a:srgbClr val="0000FF"/>
                </a:solidFill>
                <a:ea typeface="黑体" panose="02010609060101010101" pitchFamily="2" charset="-122"/>
              </a:rPr>
              <a:t>周作人</a:t>
            </a:r>
            <a:r>
              <a:rPr lang="zh-CN" altLang="en-US" sz="4800" b="1" dirty="0">
                <a:solidFill>
                  <a:schemeClr val="tx2"/>
                </a:solidFill>
                <a:ea typeface="黑体" panose="02010609060101010101" pitchFamily="2" charset="-122"/>
              </a:rPr>
              <a:t>说：“看</a:t>
            </a:r>
            <a:r>
              <a:rPr lang="en-US" altLang="zh-CN" sz="4800" b="1" dirty="0">
                <a:solidFill>
                  <a:schemeClr val="tx2"/>
                </a:solidFill>
                <a:ea typeface="黑体" panose="02010609060101010101" pitchFamily="2" charset="-122"/>
              </a:rPr>
              <a:t>《</a:t>
            </a:r>
            <a:r>
              <a:rPr lang="zh-CN" altLang="en-US" sz="4800" b="1" dirty="0">
                <a:solidFill>
                  <a:schemeClr val="tx2"/>
                </a:solidFill>
                <a:ea typeface="黑体" panose="02010609060101010101" pitchFamily="2" charset="-122"/>
              </a:rPr>
              <a:t>昆虫记</a:t>
            </a:r>
            <a:r>
              <a:rPr lang="en-US" altLang="zh-CN" sz="4800" b="1" dirty="0">
                <a:solidFill>
                  <a:schemeClr val="tx2"/>
                </a:solidFill>
                <a:ea typeface="黑体" panose="02010609060101010101" pitchFamily="2" charset="-122"/>
              </a:rPr>
              <a:t>》</a:t>
            </a:r>
            <a:r>
              <a:rPr lang="zh-CN" altLang="en-US" sz="4800" b="1" dirty="0">
                <a:solidFill>
                  <a:schemeClr val="tx2"/>
                </a:solidFill>
                <a:ea typeface="黑体" panose="02010609060101010101" pitchFamily="2" charset="-122"/>
              </a:rPr>
              <a:t>比看那些无聊的小说、戏剧更有趣味，更有意义。”</a:t>
            </a:r>
            <a:endParaRPr lang="zh-CN" altLang="en-US" sz="4800" b="1" dirty="0">
              <a:solidFill>
                <a:schemeClr val="tx2"/>
              </a:solidFill>
              <a:ea typeface="黑体" panose="02010609060101010101" pitchFamily="2" charset="-122"/>
            </a:endParaRPr>
          </a:p>
        </p:txBody>
      </p:sp>
      <p:sp>
        <p:nvSpPr>
          <p:cNvPr id="112643" name="Text Box 3"/>
          <p:cNvSpPr txBox="1">
            <a:spLocks noChangeArrowheads="1"/>
          </p:cNvSpPr>
          <p:nvPr/>
        </p:nvSpPr>
        <p:spPr bwMode="auto">
          <a:xfrm>
            <a:off x="8274050" y="6491288"/>
            <a:ext cx="86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/>
              <a:t>读课文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fabre"/>
          <p:cNvPicPr>
            <a:picLocks noGrp="1" noChangeAspect="1" noChangeArrowheads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395288" y="1052513"/>
            <a:ext cx="3671887" cy="4968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303213" y="16287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pic>
        <p:nvPicPr>
          <p:cNvPr id="99332" name="Picture 4" descr="法布尔像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19700" y="1557338"/>
            <a:ext cx="3168650" cy="41036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5003800" y="333375"/>
            <a:ext cx="1368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4211638" y="188913"/>
            <a:ext cx="4716462" cy="624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法布尔：</a:t>
            </a:r>
            <a:endParaRPr lang="zh-CN" altLang="en-US" sz="3200" b="1" dirty="0">
              <a:solidFill>
                <a:srgbClr val="FF33CC"/>
              </a:solidFill>
              <a:latin typeface="隶书" pitchFamily="49" charset="-122"/>
              <a:ea typeface="隶书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    法国著名昆虫学家。</a:t>
            </a:r>
            <a:r>
              <a:rPr lang="en-US" altLang="zh-CN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1823</a:t>
            </a:r>
            <a:r>
              <a:rPr lang="zh-CN" altLang="en-US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年出生于法国一户普通农民之家。从小迷恋大自然。通过自学，获得自然博士学位。</a:t>
            </a:r>
            <a:r>
              <a:rPr lang="en-US" altLang="zh-CN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1875</a:t>
            </a:r>
            <a:r>
              <a:rPr lang="zh-CN" altLang="en-US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年开始著作</a:t>
            </a:r>
            <a:r>
              <a:rPr lang="en-US" altLang="zh-CN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昆虫记</a:t>
            </a:r>
            <a:r>
              <a:rPr lang="en-US" altLang="zh-CN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，</a:t>
            </a:r>
            <a:r>
              <a:rPr lang="en-US" altLang="zh-CN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1880</a:t>
            </a:r>
            <a:r>
              <a:rPr lang="zh-CN" altLang="en-US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年后的</a:t>
            </a:r>
            <a:r>
              <a:rPr lang="en-US" altLang="zh-CN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35</a:t>
            </a:r>
            <a:r>
              <a:rPr lang="zh-CN" altLang="en-US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年里一直在</a:t>
            </a:r>
            <a:r>
              <a:rPr lang="zh-CN" altLang="en-US" sz="3200" b="1" dirty="0">
                <a:solidFill>
                  <a:srgbClr val="FF33CC"/>
                </a:solidFill>
                <a:latin typeface="华文中宋"/>
                <a:ea typeface="隶书" pitchFamily="49" charset="-122"/>
              </a:rPr>
              <a:t>“</a:t>
            </a:r>
            <a:r>
              <a:rPr lang="zh-CN" altLang="en-US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荒石园</a:t>
            </a:r>
            <a:r>
              <a:rPr lang="zh-CN" altLang="en-US" sz="3200" b="1" dirty="0">
                <a:solidFill>
                  <a:srgbClr val="FF33CC"/>
                </a:solidFill>
                <a:latin typeface="华文中宋"/>
                <a:ea typeface="隶书" pitchFamily="49" charset="-122"/>
              </a:rPr>
              <a:t>”</a:t>
            </a:r>
            <a:r>
              <a:rPr lang="zh-CN" altLang="en-US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中从事昆虫学研究工作，</a:t>
            </a:r>
            <a:r>
              <a:rPr lang="en-US" altLang="zh-CN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1915</a:t>
            </a:r>
            <a:r>
              <a:rPr lang="zh-CN" altLang="en-US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年</a:t>
            </a:r>
            <a:r>
              <a:rPr lang="en-US" altLang="zh-CN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11</a:t>
            </a:r>
            <a:r>
              <a:rPr lang="zh-CN" altLang="en-US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月去世，留有</a:t>
            </a:r>
            <a:r>
              <a:rPr lang="en-US" altLang="zh-CN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昆虫记</a:t>
            </a:r>
            <a:r>
              <a:rPr lang="en-US" altLang="zh-CN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200" b="1" dirty="0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共十卷二百万字。</a:t>
            </a:r>
            <a:endParaRPr lang="zh-CN" altLang="en-US" sz="3200" b="1" dirty="0">
              <a:solidFill>
                <a:srgbClr val="FF33CC"/>
              </a:solidFill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111620" name="Picture 4" descr="fabre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50825" y="404813"/>
            <a:ext cx="3822700" cy="590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1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 descr="昆虫记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667" name="Text Box 3"/>
          <p:cNvSpPr txBox="1">
            <a:spLocks noChangeArrowheads="1"/>
          </p:cNvSpPr>
          <p:nvPr/>
        </p:nvSpPr>
        <p:spPr bwMode="auto">
          <a:xfrm>
            <a:off x="228600" y="838200"/>
            <a:ext cx="4103688" cy="478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6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昆虫记</a:t>
            </a:r>
            <a:r>
              <a:rPr lang="en-US" altLang="zh-CN" sz="36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6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：</a:t>
            </a:r>
            <a:endParaRPr lang="zh-CN" altLang="en-US" sz="3200" b="1">
              <a:solidFill>
                <a:srgbClr val="FF33CC"/>
              </a:solidFill>
              <a:latin typeface="隶书" pitchFamily="49" charset="-122"/>
              <a:ea typeface="隶书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  </a:t>
            </a:r>
            <a:r>
              <a:rPr lang="en-US" altLang="zh-CN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昆虫记</a:t>
            </a:r>
            <a:r>
              <a:rPr lang="en-US" altLang="zh-CN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200" b="1">
                <a:solidFill>
                  <a:srgbClr val="FF33CC"/>
                </a:solidFill>
                <a:latin typeface="隶书" pitchFamily="49" charset="-122"/>
                <a:ea typeface="隶书" pitchFamily="49" charset="-122"/>
              </a:rPr>
              <a:t>是一部严谨的科学著作，但面孔却十分和善，似一个个小故事。以人性观察虫性，并以虫性反观社会人生。整部作品充满了对自然万物的赞美之情。</a:t>
            </a:r>
            <a:endParaRPr lang="zh-CN" altLang="en-US" sz="3200" b="1">
              <a:solidFill>
                <a:srgbClr val="FF33CC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3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0</TotalTime>
  <Words>4838</Words>
  <Application>WPS 演示</Application>
  <PresentationFormat>全屏显示(4:3)</PresentationFormat>
  <Paragraphs>341</Paragraphs>
  <Slides>40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40</vt:i4>
      </vt:variant>
    </vt:vector>
  </HeadingPairs>
  <TitlesOfParts>
    <vt:vector size="63" baseType="lpstr">
      <vt:lpstr>Arial</vt:lpstr>
      <vt:lpstr>宋体</vt:lpstr>
      <vt:lpstr>Wingdings</vt:lpstr>
      <vt:lpstr>Garamond</vt:lpstr>
      <vt:lpstr>Calibri</vt:lpstr>
      <vt:lpstr>华文新魏</vt:lpstr>
      <vt:lpstr>微软雅黑</vt:lpstr>
      <vt:lpstr>隶书</vt:lpstr>
      <vt:lpstr>方正舒体</vt:lpstr>
      <vt:lpstr>黑体</vt:lpstr>
      <vt:lpstr>Times New Roman</vt:lpstr>
      <vt:lpstr>华文中宋</vt:lpstr>
      <vt:lpstr>Arial Unicode MS</vt:lpstr>
      <vt:lpstr>Segoe Print</vt:lpstr>
      <vt:lpstr>Arial</vt:lpstr>
      <vt:lpstr>Tahoma</vt:lpstr>
      <vt:lpstr>Times New Roman</vt:lpstr>
      <vt:lpstr>楷体_GB2312</vt:lpstr>
      <vt:lpstr>华文行楷</vt:lpstr>
      <vt:lpstr>宋体-方正超大字符集</vt:lpstr>
      <vt:lpstr>新宋体</vt:lpstr>
      <vt:lpstr>第一PPT模板网-WWW.1PPT.COM</vt:lpstr>
      <vt:lpstr>第一PPT模板网-WWW.1PPT.COM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三、课堂练习： </vt:lpstr>
      <vt:lpstr>PowerPoint 演示文稿</vt:lpstr>
      <vt:lpstr>PowerPoint 演示文稿</vt:lpstr>
      <vt:lpstr>PowerPoint 演示文稿</vt:lpstr>
      <vt:lpstr> 参考答案：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admin</cp:lastModifiedBy>
  <cp:revision>9</cp:revision>
  <dcterms:created xsi:type="dcterms:W3CDTF">2005-11-05T10:41:00Z</dcterms:created>
  <dcterms:modified xsi:type="dcterms:W3CDTF">2018-06-05T08:29:47Z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