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304" r:id="rId4"/>
    <p:sldId id="308" r:id="rId5"/>
    <p:sldId id="307" r:id="rId6"/>
    <p:sldId id="278" r:id="rId7"/>
    <p:sldId id="284" r:id="rId9"/>
    <p:sldId id="279" r:id="rId10"/>
    <p:sldId id="264" r:id="rId11"/>
    <p:sldId id="302" r:id="rId12"/>
    <p:sldId id="303" r:id="rId13"/>
    <p:sldId id="262" r:id="rId14"/>
    <p:sldId id="294" r:id="rId15"/>
    <p:sldId id="292" r:id="rId16"/>
    <p:sldId id="293" r:id="rId17"/>
    <p:sldId id="267" r:id="rId18"/>
    <p:sldId id="295" r:id="rId19"/>
    <p:sldId id="296" r:id="rId20"/>
    <p:sldId id="297" r:id="rId21"/>
    <p:sldId id="305" r:id="rId22"/>
    <p:sldId id="298" r:id="rId23"/>
    <p:sldId id="306" r:id="rId24"/>
    <p:sldId id="299" r:id="rId25"/>
    <p:sldId id="300" r:id="rId26"/>
    <p:sldId id="271" r:id="rId27"/>
    <p:sldId id="309" r:id="rId28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0FF00"/>
    <a:srgbClr val="CC00CC"/>
    <a:srgbClr val="FFCC99"/>
    <a:srgbClr val="FFFFCC"/>
    <a:srgbClr val="FF9966"/>
    <a:srgbClr val="FF33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883" autoAdjust="0"/>
    <p:restoredTop sz="94581" autoAdjust="0"/>
  </p:normalViewPr>
  <p:slideViewPr>
    <p:cSldViewPr>
      <p:cViewPr>
        <p:scale>
          <a:sx n="105" d="100"/>
          <a:sy n="105" d="100"/>
        </p:scale>
        <p:origin x="-17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30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E25B37DD-0C41-4843-A90B-4F1FF6B9E8B2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22EB7A4-64D7-42CA-A0A3-D177C8A2ECF6}" type="slidenum">
              <a:rPr lang="en-US" altLang="zh-CN" sz="1200"/>
            </a:fld>
            <a:endParaRPr lang="en-US" altLang="zh-CN" sz="120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/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12634F-B85C-4113-8074-C01A2C02D938}" type="slidenum">
              <a:rPr lang="en-US" altLang="zh-CN" sz="1200"/>
            </a:fld>
            <a:endParaRPr lang="en-US" altLang="zh-CN" sz="120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/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B79168E-E3B9-4C38-979D-305D433BA1C7}" type="slidenum">
              <a:rPr lang="en-US" altLang="zh-CN" sz="1200"/>
            </a:fld>
            <a:endParaRPr lang="en-US" altLang="zh-CN" sz="120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/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7CBBB1B-E693-4187-A142-6BEDAE40F9BB}" type="slidenum">
              <a:rPr lang="en-US" altLang="zh-CN" sz="1200"/>
            </a:fld>
            <a:endParaRPr lang="en-US" altLang="zh-CN" sz="1200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5120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439AAFE-E566-4D4B-936F-6EC7F2A748FB}" type="slidenum">
              <a:rPr lang="en-US" altLang="zh-CN" sz="1200"/>
            </a:fld>
            <a:endParaRPr lang="en-US" altLang="zh-CN" sz="1200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5222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91194AF-B923-459C-80E7-49BE77EEB3B5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75DB53F-A6C1-439D-81F4-E2CEC983B66B}" type="slidenum">
              <a:rPr lang="en-US" altLang="zh-CN" sz="1200"/>
            </a:fld>
            <a:endParaRPr lang="en-US" altLang="zh-CN" sz="1200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5427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 eaLnBrk="1" hangingPunct="1"/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16C6115-BD4F-44A4-9A42-7874EF88B7D9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2DFBA61-2D6E-4483-B3DC-7BB9F3A57774}" type="slidenum">
              <a:rPr lang="en-US" altLang="zh-CN" sz="1200"/>
            </a:fld>
            <a:endParaRPr lang="en-US" altLang="zh-CN" sz="1200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5632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A8D86-0923-4392-A06F-CFF766CA6A2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0FEF-40DB-4DE2-A0B7-8343500330B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B0F6D-6C9F-4579-A64F-69ECD60047B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6D1970D-2601-4262-98ED-9170BDDBBB5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33004BD-B225-48DF-A34B-8C77E652F6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1594CFA-3BDF-406A-85C8-0BC359F363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7956AD8-F89C-4EB3-8651-985BE3F636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F4A93DF-FFCF-4DE2-A4D8-DCC954A5D81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3484664-14A4-4A60-81A0-D634D782A9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82FDF9E-BA88-4EE7-AAF9-41A2013A4EC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C663F6B-EBE9-427B-997B-865E2BA50C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EAA8D11-D223-45BB-AD77-9359258FE515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B1F8ECF-4F01-4A32-91BB-8A52C8B767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6729448-5A93-402E-9E96-AF7FA9C7156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447484E-9911-43ED-BA33-94065FD0C4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9A25DD6-9A6A-4F6D-8237-CAC4F33D670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C08E6CC-DF42-44CC-B6C2-28282A8EA7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71AC3EE-DD2D-46F7-91AA-D2F4AEFAAA2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6A0054A-6D7F-4457-8108-DDC1184ECC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4AF62-3971-4852-BE6E-83C7286AB5B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3D61014-4794-46F9-953D-1B7E6BFE7E2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D96A121-C764-45E4-95C6-17CC52B1EA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0355A07-1E39-4E0D-9EF9-DBB405F22A6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70B8BC4-66BB-4C34-8036-98B117F2B1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87C5E2C-F0D8-4384-B6D0-781A3A4C855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39311A2-3147-4663-81FE-20A2DB4D01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1AD25-5F81-4B50-B40F-52E97A485E0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5E1DD-37D4-42EB-BF3E-9973876BA03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5E938-615F-4E9E-B058-73F93F28E67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27F84-007B-4EFE-87E7-268CB553E7E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2C5CD-40D8-4044-BAA0-8C8BAA54988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B78E-D5BB-4F07-A658-408EEEF9DCA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773B0-E214-489D-A3C1-2D814D0FD75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>
              <a:defRPr/>
            </a:pPr>
            <a:fld id="{AA2A0C55-158F-4AD2-9DDB-4184D596FF6F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358B8EA-0988-41D7-B9D3-4B63BE9291E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F9FE202-7D6E-4427-9556-B90F83D5D10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13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31.png"/><Relationship Id="rId18" Type="http://schemas.openxmlformats.org/officeDocument/2006/relationships/image" Target="../media/image30.png"/><Relationship Id="rId17" Type="http://schemas.openxmlformats.org/officeDocument/2006/relationships/image" Target="../media/image29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472646" y="4149080"/>
            <a:ext cx="6479593" cy="186204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11500" b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绿色</a:t>
            </a:r>
            <a:r>
              <a:rPr lang="zh-CN" altLang="en-US" sz="115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姚体" pitchFamily="2" charset="-122"/>
                <a:ea typeface="方正姚体" pitchFamily="2" charset="-122"/>
              </a:rPr>
              <a:t>蝈蝈</a:t>
            </a:r>
            <a:endParaRPr lang="zh-CN" altLang="en-US" sz="115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20261" y="6024563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  <a:defRPr/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3"/>
          <p:cNvSpPr>
            <a:spLocks noChangeArrowheads="1" noChangeShapeType="1" noTextEdit="1"/>
          </p:cNvSpPr>
          <p:nvPr/>
        </p:nvSpPr>
        <p:spPr bwMode="auto">
          <a:xfrm>
            <a:off x="539750" y="709613"/>
            <a:ext cx="4697413" cy="11112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zh-CN" altLang="en-US" sz="3200" kern="10">
                <a:ln w="9525">
                  <a:rou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学习目标</a:t>
            </a:r>
            <a:endParaRPr lang="zh-CN" altLang="en-US" sz="3200" kern="10">
              <a:ln w="9525">
                <a:rou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304800" y="2438400"/>
            <a:ext cx="84963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① </a:t>
            </a:r>
            <a:r>
              <a:rPr kumimoji="0"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速读课文，了解蝈蝈的外部特征与习性。</a:t>
            </a:r>
            <a:endParaRPr kumimoji="0"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② 能体味文中的美词佳句，并说出其作用。 </a:t>
            </a:r>
            <a:endParaRPr kumimoji="0"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③ 培养阅读能力，激发探索科学奥秘的兴趣。 </a:t>
            </a:r>
            <a:endParaRPr kumimoji="0"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323850" y="981075"/>
            <a:ext cx="17989550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endParaRPr kumimoji="0" lang="en-US" altLang="zh-CN" sz="1800">
              <a:latin typeface="Arial" panose="020B0604020202020204" pitchFamily="34" charset="0"/>
            </a:endParaRPr>
          </a:p>
          <a:p>
            <a:pPr algn="l" eaLnBrk="1" hangingPunct="1"/>
            <a:r>
              <a:rPr kumimoji="0" lang="zh-CN" altLang="en-US" sz="4000" b="1">
                <a:latin typeface="Arial" panose="020B0604020202020204" pitchFamily="34" charset="0"/>
              </a:rPr>
              <a:t>（</a:t>
            </a:r>
            <a:r>
              <a:rPr kumimoji="0" lang="en-US" altLang="zh-CN" sz="4000" b="1">
                <a:latin typeface="Arial" panose="020B0604020202020204" pitchFamily="34" charset="0"/>
              </a:rPr>
              <a:t>1</a:t>
            </a:r>
            <a:r>
              <a:rPr kumimoji="0" lang="zh-CN" altLang="en-US" sz="4000" b="1">
                <a:latin typeface="Arial" panose="020B0604020202020204" pitchFamily="34" charset="0"/>
              </a:rPr>
              <a:t>）给黑色的字注音。</a:t>
            </a:r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喧</a:t>
            </a:r>
            <a:r>
              <a:rPr kumimoji="0" lang="zh-CN" altLang="en-US" sz="4000" b="1">
                <a:latin typeface="Arial" panose="020B0604020202020204" pitchFamily="34" charset="0"/>
              </a:rPr>
              <a:t>嚣（　  ）		劫</a:t>
            </a:r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掠</a:t>
            </a:r>
            <a:r>
              <a:rPr kumimoji="0" lang="zh-CN" altLang="en-US" sz="4000" b="1">
                <a:latin typeface="Arial" panose="020B0604020202020204" pitchFamily="34" charset="0"/>
              </a:rPr>
              <a:t>（  　）		</a:t>
            </a:r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静</a:t>
            </a:r>
            <a:r>
              <a:rPr kumimoji="0" lang="zh-CN" altLang="en-US" sz="4000" b="1">
                <a:latin typeface="Arial" panose="020B0604020202020204" pitchFamily="34" charset="0"/>
              </a:rPr>
              <a:t>谧（　  ）		酷</a:t>
            </a:r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爱</a:t>
            </a:r>
            <a:r>
              <a:rPr kumimoji="0" lang="zh-CN" altLang="en-US" sz="4000" b="1">
                <a:latin typeface="Arial" panose="020B0604020202020204" pitchFamily="34" charset="0"/>
              </a:rPr>
              <a:t>（  　）		</a:t>
            </a:r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r>
              <a:rPr kumimoji="0" lang="zh-CN" altLang="en-US" sz="4000" b="1">
                <a:latin typeface="Arial" panose="020B0604020202020204" pitchFamily="34" charset="0"/>
              </a:rPr>
              <a:t>吮</a:t>
            </a:r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取</a:t>
            </a:r>
            <a:r>
              <a:rPr kumimoji="0" lang="zh-CN" altLang="en-US" sz="4000" b="1">
                <a:latin typeface="Arial" panose="020B0604020202020204" pitchFamily="34" charset="0"/>
              </a:rPr>
              <a:t>（　      ）       </a:t>
            </a:r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气</a:t>
            </a:r>
            <a:r>
              <a:rPr kumimoji="0" lang="zh-CN" altLang="en-US" sz="4000" b="1">
                <a:latin typeface="Arial" panose="020B0604020202020204" pitchFamily="34" charset="0"/>
              </a:rPr>
              <a:t>氛（　  ）		</a:t>
            </a:r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endParaRPr kumimoji="0" lang="zh-CN" altLang="en-US" sz="4000" b="1">
              <a:latin typeface="Arial" panose="020B0604020202020204" pitchFamily="34" charset="0"/>
            </a:endParaRPr>
          </a:p>
          <a:p>
            <a:pPr algn="l" eaLnBrk="1" hangingPunct="1"/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满</a:t>
            </a:r>
            <a:r>
              <a:rPr kumimoji="0" lang="zh-CN" altLang="en-US" sz="4000" b="1">
                <a:latin typeface="Arial" panose="020B0604020202020204" pitchFamily="34" charset="0"/>
              </a:rPr>
              <a:t>载</a:t>
            </a:r>
            <a:r>
              <a:rPr kumimoji="0" lang="zh-CN" altLang="en-US" sz="4000" b="1">
                <a:solidFill>
                  <a:schemeClr val="accent1"/>
                </a:solidFill>
                <a:latin typeface="Arial" panose="020B0604020202020204" pitchFamily="34" charset="0"/>
              </a:rPr>
              <a:t>而归</a:t>
            </a:r>
            <a:r>
              <a:rPr kumimoji="0" lang="zh-CN" altLang="en-US" sz="4000" b="1">
                <a:latin typeface="Arial" panose="020B0604020202020204" pitchFamily="34" charset="0"/>
              </a:rPr>
              <a:t>（　）	喑哑（　 ）（　 ）</a:t>
            </a:r>
            <a:endParaRPr kumimoji="0" lang="zh-CN" altLang="en-US" sz="4000" b="1">
              <a:latin typeface="Arial" panose="020B0604020202020204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250825" y="188913"/>
            <a:ext cx="8566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400">
                <a:latin typeface="Arial" panose="020B0604020202020204" pitchFamily="34" charset="0"/>
                <a:ea typeface="华文新魏" pitchFamily="2" charset="-122"/>
              </a:rPr>
              <a:t>自由诵读课文，勾画并疏解生字词</a:t>
            </a:r>
            <a:endParaRPr kumimoji="0" lang="zh-CN" altLang="en-US" sz="440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219325" y="3246438"/>
            <a:ext cx="1784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kumimoji="0" lang="zh-CN" altLang="en-US" sz="1800">
                <a:latin typeface="Arial" panose="020B0604020202020204" pitchFamily="34" charset="0"/>
              </a:rPr>
              <a:t>　　　　　　　</a:t>
            </a:r>
            <a:endParaRPr kumimoji="0" lang="zh-CN" altLang="en-US" sz="1800">
              <a:latin typeface="Arial" panose="020B0604020202020204" pitchFamily="34" charset="0"/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763713" y="1773238"/>
            <a:ext cx="11731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xiāo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6516688" y="1773238"/>
            <a:ext cx="749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jié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1979613" y="2997200"/>
            <a:ext cx="777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mì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6516688" y="3068638"/>
            <a:ext cx="776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kù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1908175" y="4292600"/>
            <a:ext cx="1536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shǔn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6300788" y="4292600"/>
            <a:ext cx="9191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fēn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2843213" y="5445125"/>
            <a:ext cx="8620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zài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5435600" y="5445125"/>
            <a:ext cx="1031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4000" b="1">
                <a:latin typeface="Arial" panose="020B0604020202020204" pitchFamily="34" charset="0"/>
              </a:rPr>
              <a:t>yīn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7235825" y="5445125"/>
            <a:ext cx="7858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1800">
                <a:latin typeface="Arial" panose="020B0604020202020204" pitchFamily="34" charset="0"/>
              </a:rPr>
              <a:t> </a:t>
            </a:r>
            <a:r>
              <a:rPr kumimoji="0" lang="en-US" altLang="zh-CN" sz="4000" b="1">
                <a:latin typeface="Arial" panose="020B0604020202020204" pitchFamily="34" charset="0"/>
              </a:rPr>
              <a:t>yǎ</a:t>
            </a:r>
            <a:endParaRPr kumimoji="0" lang="en-US" altLang="zh-CN" sz="40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8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utoUpdateAnimBg="0"/>
      <p:bldP spid="88067" grpId="0" autoUpdateAnimBg="0"/>
      <p:bldP spid="88069" grpId="0" autoUpdateAnimBg="0"/>
      <p:bldP spid="88070" grpId="0" autoUpdateAnimBg="0"/>
      <p:bldP spid="88071" grpId="0" autoUpdateAnimBg="0"/>
      <p:bldP spid="88072" grpId="0" autoUpdateAnimBg="0"/>
      <p:bldP spid="88073" grpId="0" autoUpdateAnimBg="0"/>
      <p:bldP spid="88074" grpId="0" autoUpdateAnimBg="0"/>
      <p:bldP spid="88075" grpId="0" autoUpdateAnimBg="0"/>
      <p:bldP spid="88076" grpId="0" autoUpdateAnimBg="0"/>
      <p:bldP spid="8807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18187988" cy="585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（</a:t>
            </a:r>
            <a:r>
              <a:rPr kumimoji="0" lang="en-US" altLang="zh-CN" sz="4000" b="1">
                <a:latin typeface="宋体" panose="02010600030101010101" pitchFamily="2" charset="-122"/>
              </a:rPr>
              <a:t>2</a:t>
            </a:r>
            <a:r>
              <a:rPr kumimoji="0" lang="zh-CN" altLang="en-US" sz="4000" b="1">
                <a:latin typeface="宋体" panose="02010600030101010101" pitchFamily="2" charset="-122"/>
              </a:rPr>
              <a:t>）根据拼音写出相应的汉字。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en-US" altLang="zh-CN" sz="4000" b="1">
                <a:latin typeface="宋体" panose="02010600030101010101" pitchFamily="2" charset="-122"/>
              </a:rPr>
              <a:t>shòu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）猎     </a:t>
            </a:r>
            <a:r>
              <a:rPr kumimoji="0" lang="en-US" altLang="zh-CN" sz="4000" b="1">
                <a:latin typeface="宋体" panose="02010600030101010101" pitchFamily="2" charset="-122"/>
              </a:rPr>
              <a:t>cuàn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）夺	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en-US" altLang="zh-CN" sz="4000" b="1">
                <a:latin typeface="宋体" panose="02010600030101010101" pitchFamily="2" charset="-122"/>
              </a:rPr>
              <a:t>rǎo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）乱	  更胜一</a:t>
            </a:r>
            <a:r>
              <a:rPr kumimoji="0" lang="en-US" altLang="zh-CN" sz="4000" b="1">
                <a:latin typeface="宋体" panose="02010600030101010101" pitchFamily="2" charset="-122"/>
              </a:rPr>
              <a:t>chóu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en-US" altLang="zh-CN" sz="4000" b="1">
                <a:latin typeface="宋体" panose="02010600030101010101" pitchFamily="2" charset="-122"/>
              </a:rPr>
              <a:t>gōu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）火		</a:t>
            </a:r>
            <a:r>
              <a:rPr kumimoji="0" lang="en-US" altLang="zh-CN" sz="4000" b="1">
                <a:latin typeface="宋体" panose="02010600030101010101" pitchFamily="2" charset="-122"/>
              </a:rPr>
              <a:t>zhōng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）斯	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en-US" altLang="zh-CN" sz="4000" b="1">
                <a:latin typeface="宋体" panose="02010600030101010101" pitchFamily="2" charset="-122"/>
              </a:rPr>
              <a:t>xī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</a:t>
            </a:r>
            <a:r>
              <a:rPr kumimoji="0" lang="en-US" altLang="zh-CN" sz="4000" b="1">
                <a:latin typeface="宋体" panose="02010600030101010101" pitchFamily="2" charset="-122"/>
              </a:rPr>
              <a:t>sū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）作响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1800" b="1">
                <a:latin typeface="Arial" panose="020B0604020202020204" pitchFamily="34" charset="0"/>
              </a:rPr>
              <a:t>　　　　　　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en-US" altLang="zh-CN" sz="4000" b="1">
                <a:latin typeface="宋体" panose="02010600030101010101" pitchFamily="2" charset="-122"/>
              </a:rPr>
              <a:t>wō jù</a:t>
            </a:r>
            <a:r>
              <a:rPr kumimoji="0" lang="zh-CN" altLang="en-US" sz="4000" b="1">
                <a:latin typeface="宋体" panose="02010600030101010101" pitchFamily="2" charset="-122"/>
              </a:rPr>
              <a:t>（　）（　）</a:t>
            </a:r>
            <a:endParaRPr kumimoji="0" lang="zh-CN" altLang="en-US" sz="4000" b="1">
              <a:latin typeface="宋体" panose="02010600030101010101" pitchFamily="2" charset="-122"/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1835150" y="1052513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狩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6227763" y="1052513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篡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1619250" y="2205038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扰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7380288" y="2205038"/>
            <a:ext cx="923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1800" b="1">
                <a:latin typeface="Arial" panose="020B0604020202020204" pitchFamily="34" charset="0"/>
              </a:rPr>
              <a:t>　</a:t>
            </a:r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筹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1619250" y="3429000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篝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6732588" y="3429000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螽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1331913" y="4724400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窸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3419475" y="4652963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窣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2124075" y="5516563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莴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3635375" y="5516563"/>
            <a:ext cx="393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苣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autoUpdateAnimBg="0"/>
      <p:bldP spid="86019" grpId="0" autoUpdateAnimBg="0"/>
      <p:bldP spid="86020" grpId="0" autoUpdateAnimBg="0"/>
      <p:bldP spid="86021" grpId="0" autoUpdateAnimBg="0"/>
      <p:bldP spid="86022" grpId="0" autoUpdateAnimBg="0"/>
      <p:bldP spid="86023" grpId="0" autoUpdateAnimBg="0"/>
      <p:bldP spid="86024" grpId="0" autoUpdateAnimBg="0"/>
      <p:bldP spid="86025" grpId="0" autoUpdateAnimBg="0"/>
      <p:bldP spid="86026" grpId="0" autoUpdateAnimBg="0"/>
      <p:bldP spid="86027" grpId="0" autoUpdateAnimBg="0"/>
      <p:bldP spid="8602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0" y="60325"/>
            <a:ext cx="8851900" cy="679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（</a:t>
            </a:r>
            <a:r>
              <a:rPr kumimoji="0" lang="en-US" altLang="zh-CN" sz="4000" b="1">
                <a:latin typeface="宋体" panose="02010600030101010101" pitchFamily="2" charset="-122"/>
              </a:rPr>
              <a:t>3</a:t>
            </a:r>
            <a:r>
              <a:rPr kumimoji="0" lang="zh-CN" altLang="en-US" sz="4000" b="1">
                <a:latin typeface="宋体" panose="02010600030101010101" pitchFamily="2" charset="-122"/>
              </a:rPr>
              <a:t>）请将横线处的文字表述替换成成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语（或词语）。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①耳朵灵敏的人，能听到</a:t>
            </a:r>
            <a:r>
              <a:rPr kumimoji="0" lang="zh-CN" altLang="en-US" sz="4000" b="1" u="sng">
                <a:latin typeface="宋体" panose="02010600030101010101" pitchFamily="2" charset="-122"/>
              </a:rPr>
              <a:t>动物中弱者被</a:t>
            </a:r>
            <a:endParaRPr kumimoji="0" lang="zh-CN" altLang="en-US" sz="4000" b="1" u="sng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 u="sng">
                <a:latin typeface="宋体" panose="02010600030101010101" pitchFamily="2" charset="-122"/>
              </a:rPr>
              <a:t>强者吃掉</a:t>
            </a:r>
            <a:r>
              <a:rPr kumimoji="0" lang="zh-CN" altLang="en-US" sz="4000" b="1">
                <a:latin typeface="宋体" panose="02010600030101010101" pitchFamily="2" charset="-122"/>
              </a:rPr>
              <a:t>处四周的绿叶丛中，蝈蝈在窃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窃自语。（　      ）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②</a:t>
            </a:r>
            <a:r>
              <a:rPr kumimoji="0" lang="zh-CN" altLang="en-US" sz="4000" b="1" u="sng">
                <a:latin typeface="宋体" panose="02010600030101010101" pitchFamily="2" charset="-122"/>
              </a:rPr>
              <a:t>表面上很大而实际脆弱的东西</a:t>
            </a:r>
            <a:r>
              <a:rPr kumimoji="0" lang="zh-CN" altLang="en-US" sz="4000" b="1">
                <a:latin typeface="宋体" panose="02010600030101010101" pitchFamily="2" charset="-122"/>
              </a:rPr>
              <a:t>常常成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了绿色蝈蝈进攻的目标。（   　   ）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③蝉则</a:t>
            </a:r>
            <a:r>
              <a:rPr kumimoji="0" lang="zh-CN" altLang="en-US" sz="4000" b="1" u="sng">
                <a:latin typeface="宋体" panose="02010600030101010101" pitchFamily="2" charset="-122"/>
              </a:rPr>
              <a:t>惊慌、害怕得不知如何是好</a:t>
            </a:r>
            <a:r>
              <a:rPr kumimoji="0" lang="zh-CN" altLang="en-US" sz="4000" b="1">
                <a:latin typeface="宋体" panose="02010600030101010101" pitchFamily="2" charset="-122"/>
              </a:rPr>
              <a:t>地飞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起逃窜。（　      ）</a:t>
            </a:r>
            <a:endParaRPr kumimoji="0" lang="zh-CN" altLang="en-US" sz="4000" b="1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>
                <a:latin typeface="宋体" panose="02010600030101010101" pitchFamily="2" charset="-122"/>
              </a:rPr>
              <a:t>④它们对这道菜吃得</a:t>
            </a:r>
            <a:r>
              <a:rPr kumimoji="0" lang="zh-CN" altLang="en-US" sz="4000" b="1" u="sng">
                <a:latin typeface="宋体" panose="02010600030101010101" pitchFamily="2" charset="-122"/>
              </a:rPr>
              <a:t>特别有</a:t>
            </a:r>
            <a:endParaRPr kumimoji="0" lang="zh-CN" altLang="en-US" sz="4000" b="1" u="sng">
              <a:latin typeface="宋体" panose="02010600030101010101" pitchFamily="2" charset="-122"/>
            </a:endParaRPr>
          </a:p>
          <a:p>
            <a:pPr algn="l" eaLnBrk="1" hangingPunct="1"/>
            <a:r>
              <a:rPr kumimoji="0" lang="zh-CN" altLang="en-US" sz="4000" b="1" u="sng">
                <a:latin typeface="宋体" panose="02010600030101010101" pitchFamily="2" charset="-122"/>
              </a:rPr>
              <a:t>兴趣</a:t>
            </a:r>
            <a:r>
              <a:rPr kumimoji="0" lang="zh-CN" altLang="en-US" sz="4000" b="1">
                <a:latin typeface="宋体" panose="02010600030101010101" pitchFamily="2" charset="-122"/>
              </a:rPr>
              <a:t>。（     　 ）</a:t>
            </a:r>
            <a:endParaRPr kumimoji="0" lang="zh-CN" altLang="en-US" sz="4000" b="1">
              <a:latin typeface="宋体" panose="02010600030101010101" pitchFamily="2" charset="-12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843213" y="3246438"/>
            <a:ext cx="1944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kumimoji="0" lang="zh-CN" altLang="en-US" sz="1800">
                <a:latin typeface="Arial" panose="020B0604020202020204" pitchFamily="34" charset="0"/>
              </a:rPr>
              <a:t>　　　</a:t>
            </a:r>
            <a:endParaRPr kumimoji="0" lang="zh-CN" altLang="en-US" sz="1800">
              <a:latin typeface="Arial" panose="020B0604020202020204" pitchFamily="34" charset="0"/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2555875" y="2492375"/>
            <a:ext cx="2360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华文新魏" pitchFamily="2" charset="-122"/>
              </a:rPr>
              <a:t>弱肉强食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6011863" y="3789363"/>
            <a:ext cx="2413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华文新魏" pitchFamily="2" charset="-122"/>
              </a:rPr>
              <a:t>庞然大物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2555875" y="5013325"/>
            <a:ext cx="2012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3600" b="1">
                <a:solidFill>
                  <a:srgbClr val="0000FF"/>
                </a:solidFill>
                <a:latin typeface="Arial" panose="020B0604020202020204" pitchFamily="34" charset="0"/>
                <a:ea typeface="华文新魏" pitchFamily="2" charset="-122"/>
              </a:rPr>
              <a:t>惊慌失措</a:t>
            </a:r>
            <a:endParaRPr kumimoji="0" lang="zh-CN" altLang="en-US" sz="3600" b="1">
              <a:solidFill>
                <a:srgbClr val="0000FF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1908175" y="6156325"/>
            <a:ext cx="2432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华文新魏" pitchFamily="2" charset="-122"/>
              </a:rPr>
              <a:t>津津有味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utoUpdateAnimBg="0"/>
      <p:bldP spid="87044" grpId="0" autoUpdateAnimBg="0"/>
      <p:bldP spid="87045" grpId="0" autoUpdateAnimBg="0"/>
      <p:bldP spid="87046" grpId="0" autoUpdateAnimBg="0"/>
      <p:bldP spid="8704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23850" y="1557338"/>
            <a:ext cx="8229600" cy="429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320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绿色蝈蝈外表有哪些</a:t>
            </a:r>
            <a:r>
              <a:rPr lang="zh-CN" altLang="en-US" sz="3200" u="sng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特征</a:t>
            </a:r>
            <a:r>
              <a:rPr lang="en-US" altLang="zh-CN" sz="320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b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lang="en-US" altLang="zh-CN" sz="2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endParaRPr lang="en-US" altLang="zh-CN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endParaRPr lang="en-US" altLang="zh-CN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endParaRPr lang="en-US" altLang="zh-CN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endParaRPr lang="en-US" altLang="zh-CN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altLang="zh-CN" sz="320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作者主要写了绿色蝈蝈的哪些</a:t>
            </a:r>
            <a:r>
              <a:rPr lang="zh-CN" altLang="en-US" sz="3200" u="sng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习性</a:t>
            </a:r>
            <a:r>
              <a:rPr lang="en-US" altLang="zh-CN" sz="320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r>
              <a:rPr lang="en-US" altLang="zh-CN" sz="3200">
                <a:ea typeface="黑体" panose="02010609060101010101" pitchFamily="2" charset="-122"/>
              </a:rPr>
              <a:t> </a:t>
            </a:r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b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lang="en-US" altLang="zh-CN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990600"/>
            <a:ext cx="5060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CC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速读课文，思考下列问题：</a:t>
            </a:r>
            <a:endParaRPr lang="zh-CN" altLang="en-US" sz="3200">
              <a:solidFill>
                <a:srgbClr val="CC00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827088" y="5734050"/>
            <a:ext cx="6178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蝈蝈的习性：写了蝈蝈的叫声和食性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23850" y="2205038"/>
            <a:ext cx="72390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蝈蝈的外形特征：这种昆虫非常漂亮，浑身嫩绿，侧面有两条淡白色的丝带，身材优美，苗条匀称，两片大翼轻盈如纱。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828800" y="3886200"/>
            <a:ext cx="388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800">
                <a:ea typeface="楷体_GB2312" pitchFamily="49" charset="-122"/>
              </a:rPr>
              <a:t>观察蝈蝈</a:t>
            </a:r>
            <a:r>
              <a:rPr lang="zh-CN" altLang="en-US">
                <a:ea typeface="楷体_GB2312" pitchFamily="49" charset="-122"/>
              </a:rPr>
              <a:t>：</a:t>
            </a:r>
            <a:endParaRPr lang="zh-CN" altLang="en-US">
              <a:ea typeface="楷体_GB2312" pitchFamily="49" charset="-122"/>
            </a:endParaRPr>
          </a:p>
        </p:txBody>
      </p:sp>
      <p:pic>
        <p:nvPicPr>
          <p:cNvPr id="26631" name="Picture 7">
            <a:hlinkClick r:id="" action="ppaction://hlinkshowjump?jump=lastslide"/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7600" y="3657600"/>
            <a:ext cx="129540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52" name="AutoShape 13"/>
          <p:cNvSpPr>
            <a:spLocks noChangeArrowheads="1"/>
          </p:cNvSpPr>
          <p:nvPr/>
        </p:nvSpPr>
        <p:spPr bwMode="auto">
          <a:xfrm>
            <a:off x="304800" y="0"/>
            <a:ext cx="1828800" cy="762000"/>
          </a:xfrm>
          <a:prstGeom prst="wedgeRoundRectCallout">
            <a:avLst>
              <a:gd name="adj1" fmla="val 33593"/>
              <a:gd name="adj2" fmla="val 10145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2800" b="1" i="1">
                <a:solidFill>
                  <a:srgbClr val="CC00CC"/>
                </a:solidFill>
              </a:rPr>
              <a:t>自主学习</a:t>
            </a:r>
            <a:endParaRPr lang="zh-CN" altLang="en-US" sz="2800" b="1" i="1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8" grpId="0" autoUpdateAnimBg="0"/>
      <p:bldP spid="26629" grpId="0" autoUpdateAnimBg="0"/>
      <p:bldP spid="2663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螽斯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00600" y="765175"/>
            <a:ext cx="35877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1295400" y="1752600"/>
            <a:ext cx="246221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3600" b="1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浑身嫩绿淡白丝带身材优美苗条匀称大翼轻盈</a:t>
            </a:r>
            <a:endParaRPr kumimoji="0" lang="zh-CN" altLang="en-US" sz="3600" b="1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066800" y="685800"/>
            <a:ext cx="3124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5400" b="1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形体特征</a:t>
            </a:r>
            <a:endParaRPr kumimoji="0" lang="zh-CN" altLang="en-US" sz="5400" b="1">
              <a:latin typeface="Arial" panose="020B0604020202020204" pitchFamily="34" charset="0"/>
            </a:endParaRP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2133600" y="4648200"/>
            <a:ext cx="228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非常漂亮</a:t>
            </a:r>
            <a:endParaRPr kumimoji="0" lang="zh-CN" altLang="en-US" sz="40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3352800" y="2209800"/>
            <a:ext cx="14033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000" b="1">
                <a:solidFill>
                  <a:srgbClr val="800000"/>
                </a:solidFill>
                <a:latin typeface="Arial" panose="020B0604020202020204" pitchFamily="34" charset="0"/>
                <a:ea typeface="华文新魏" pitchFamily="2" charset="-122"/>
              </a:rPr>
              <a:t>有力大颚</a:t>
            </a:r>
            <a:endParaRPr kumimoji="0" lang="zh-CN" altLang="en-US" sz="4000" b="1">
              <a:solidFill>
                <a:srgbClr val="800000"/>
              </a:solidFill>
              <a:latin typeface="Arial" panose="020B0604020202020204" pitchFamily="34" charset="0"/>
              <a:ea typeface="华文新魏" pitchFamily="2" charset="-122"/>
            </a:endParaRPr>
          </a:p>
          <a:p>
            <a:pPr algn="l" eaLnBrk="1" hangingPunct="1"/>
            <a:r>
              <a:rPr kumimoji="0" lang="zh-CN" altLang="en-US" sz="4000" b="1">
                <a:solidFill>
                  <a:srgbClr val="800000"/>
                </a:solidFill>
                <a:latin typeface="Arial" panose="020B0604020202020204" pitchFamily="34" charset="0"/>
                <a:ea typeface="华文新魏" pitchFamily="2" charset="-122"/>
              </a:rPr>
              <a:t>锐利钳子</a:t>
            </a:r>
            <a:endParaRPr kumimoji="0" lang="zh-CN" altLang="en-US" sz="4000" b="1">
              <a:solidFill>
                <a:srgbClr val="0000FF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  <p:bldP spid="89093" grpId="0" autoUpdateAnimBg="0"/>
      <p:bldP spid="8909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螽斯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620713"/>
            <a:ext cx="3673475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4787900" y="836613"/>
            <a:ext cx="34575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zh-CN" altLang="en-US" sz="4400" b="1">
                <a:solidFill>
                  <a:srgbClr val="FF3300"/>
                </a:solidFill>
                <a:ea typeface="隶书" pitchFamily="49" charset="-122"/>
              </a:rPr>
              <a:t>声音 特征</a:t>
            </a:r>
            <a:endParaRPr kumimoji="0" lang="zh-CN" altLang="en-US" sz="4400" b="1">
              <a:solidFill>
                <a:srgbClr val="FF3300"/>
              </a:solidFill>
              <a:ea typeface="隶书" pitchFamily="49" charset="-122"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4800600" y="1700213"/>
            <a:ext cx="3657600" cy="375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4800" b="1">
                <a:solidFill>
                  <a:srgbClr val="0066FF"/>
                </a:solidFill>
                <a:ea typeface="黑体" panose="02010609060101010101" pitchFamily="2" charset="-122"/>
              </a:rPr>
              <a:t>窃窃自语、喑哑、连续不断、尖锐、急促、清脆、柔和</a:t>
            </a:r>
            <a:r>
              <a:rPr kumimoji="0" lang="en-US" altLang="zh-CN" sz="4800" b="1">
                <a:solidFill>
                  <a:srgbClr val="0066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kumimoji="0" lang="en-US" altLang="zh-CN" sz="4800" b="1">
              <a:solidFill>
                <a:srgbClr val="0066FF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143000" y="1066800"/>
            <a:ext cx="1828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kumimoji="0" lang="zh-CN" altLang="en-US" sz="5400" b="1">
                <a:solidFill>
                  <a:srgbClr val="FF3300"/>
                </a:solidFill>
                <a:ea typeface="隶书" pitchFamily="49" charset="-122"/>
              </a:rPr>
              <a:t>食性</a:t>
            </a:r>
            <a:endParaRPr kumimoji="0" lang="zh-CN" altLang="en-US" sz="5400" b="1">
              <a:solidFill>
                <a:srgbClr val="FF3300"/>
              </a:solidFill>
              <a:ea typeface="隶书" pitchFamily="49" charset="-122"/>
            </a:endParaRPr>
          </a:p>
        </p:txBody>
      </p:sp>
      <p:pic>
        <p:nvPicPr>
          <p:cNvPr id="34819" name="Picture 3" descr="2001120300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08400" y="765175"/>
            <a:ext cx="47529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838200" y="2362200"/>
            <a:ext cx="28638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4400" b="1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鲜肉、</a:t>
            </a:r>
            <a:endParaRPr kumimoji="0" lang="zh-CN" altLang="en-US" sz="4400" b="1">
              <a:solidFill>
                <a:srgbClr val="00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kumimoji="0" lang="zh-CN" altLang="en-US" sz="4400" b="1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甜食、        </a:t>
            </a:r>
            <a:endParaRPr kumimoji="0" lang="zh-CN" altLang="en-US" sz="4400" b="1">
              <a:solidFill>
                <a:srgbClr val="00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kumimoji="0" lang="zh-CN" altLang="en-US" sz="4400" b="1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青草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1066800" y="1828800"/>
            <a:ext cx="73152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0" lang="en-US" altLang="zh-CN" sz="360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kumimoji="0" lang="zh-CN" altLang="en-US" sz="360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、作者在写蝈蝈时，变换了哪几种称呼？这样变化有什么效果？</a:t>
            </a:r>
            <a:endParaRPr kumimoji="0" lang="zh-CN" altLang="en-US" sz="3600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  <a:p>
            <a:pPr algn="l" eaLnBrk="1" hangingPunct="1"/>
            <a:r>
              <a:rPr kumimoji="0" lang="en-US" altLang="zh-CN" sz="360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kumimoji="0" lang="zh-CN" altLang="en-US" sz="360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、你最喜欢文章中的哪些地方？为什么？ </a:t>
            </a:r>
            <a:endParaRPr kumimoji="0" lang="zh-CN" altLang="en-US" sz="3600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  <a:p>
            <a:pPr algn="l" eaLnBrk="1" hangingPunct="1"/>
            <a:r>
              <a:rPr lang="en-US" altLang="zh-CN" sz="360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360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、作者在介绍蝈蝈的特点时，用了什么手法？你觉得哪些地方值得你借鉴学习？</a:t>
            </a:r>
            <a:endParaRPr kumimoji="0" lang="zh-CN" altLang="en-US" sz="3600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  <a:p>
            <a:pPr algn="l" eaLnBrk="1" hangingPunct="1"/>
            <a:endParaRPr kumimoji="0" lang="en-US" altLang="zh-CN" sz="3600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762000" y="1219200"/>
            <a:ext cx="533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3300"/>
                </a:solidFill>
              </a:rPr>
              <a:t>再读课文，思考下列问题：</a:t>
            </a:r>
            <a:endParaRPr lang="zh-CN" altLang="en-US" sz="3600">
              <a:solidFill>
                <a:srgbClr val="FF3300"/>
              </a:solidFill>
            </a:endParaRPr>
          </a:p>
        </p:txBody>
      </p:sp>
      <p:sp>
        <p:nvSpPr>
          <p:cNvPr id="35844" name="AutoShape 6"/>
          <p:cNvSpPr>
            <a:spLocks noChangeArrowheads="1"/>
          </p:cNvSpPr>
          <p:nvPr/>
        </p:nvSpPr>
        <p:spPr bwMode="auto">
          <a:xfrm>
            <a:off x="609600" y="381000"/>
            <a:ext cx="2971800" cy="762000"/>
          </a:xfrm>
          <a:prstGeom prst="cloudCallout">
            <a:avLst>
              <a:gd name="adj1" fmla="val 38782"/>
              <a:gd name="adj2" fmla="val 7875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sz="3200">
                <a:solidFill>
                  <a:srgbClr val="FF3300"/>
                </a:solidFill>
                <a:ea typeface="黑体" panose="02010609060101010101" pitchFamily="2" charset="-122"/>
              </a:rPr>
              <a:t>合作探究</a:t>
            </a:r>
            <a:endParaRPr lang="zh-CN" altLang="en-US" sz="3200">
              <a:solidFill>
                <a:srgbClr val="FF33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547813" y="765175"/>
            <a:ext cx="5400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tabLst>
                <a:tab pos="228600" algn="l"/>
              </a:tabLst>
            </a:pPr>
            <a:r>
              <a:rPr lang="en-US" altLang="zh-CN" sz="800">
                <a:solidFill>
                  <a:srgbClr val="000000"/>
                </a:solidFill>
                <a:ea typeface="隶书" pitchFamily="49" charset="-122"/>
              </a:rPr>
              <a:t> </a:t>
            </a:r>
            <a:endParaRPr lang="en-US" altLang="zh-CN" sz="5400">
              <a:solidFill>
                <a:srgbClr val="990000"/>
              </a:solidFill>
              <a:latin typeface="隶书" pitchFamily="49" charset="-122"/>
              <a:ea typeface="隶书" pitchFamily="49" charset="-122"/>
            </a:endParaRPr>
          </a:p>
          <a:p>
            <a:pPr algn="just" eaLnBrk="0" hangingPunct="0">
              <a:tabLst>
                <a:tab pos="228600" algn="l"/>
              </a:tabLst>
            </a:pPr>
            <a:r>
              <a:rPr lang="en-US" altLang="zh-CN" sz="1200">
                <a:solidFill>
                  <a:srgbClr val="000000"/>
                </a:solidFill>
                <a:ea typeface="隶书" pitchFamily="49" charset="-122"/>
              </a:rPr>
              <a:t> </a:t>
            </a:r>
            <a:endParaRPr lang="en-US" altLang="zh-CN" sz="120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  <a:p>
            <a:pPr algn="l" eaLnBrk="0" hangingPunct="0">
              <a:tabLst>
                <a:tab pos="228600" algn="l"/>
              </a:tabLst>
            </a:pPr>
            <a:endParaRPr lang="en-US" altLang="zh-CN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1331913" y="3789363"/>
            <a:ext cx="3657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ea typeface="黑体" panose="02010609060101010101" pitchFamily="2" charset="-122"/>
              </a:rPr>
              <a:t>作者不断变换称呼，使行文更生动，描写更形象，给人更深刻的印象。</a:t>
            </a:r>
            <a:endParaRPr lang="zh-CN" altLang="en-US" sz="3200">
              <a:solidFill>
                <a:srgbClr val="0000FF"/>
              </a:solidFill>
              <a:ea typeface="黑体" panose="02010609060101010101" pitchFamily="2" charset="-122"/>
            </a:endParaRP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40386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狂热的狩猎者、歌手、</a:t>
            </a:r>
            <a:b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漂亮朋友、</a:t>
            </a:r>
            <a:b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勇敢的斗士、</a:t>
            </a:r>
            <a:b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笼中的囚犯、</a:t>
            </a:r>
            <a:b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蝉的屠夫、</a:t>
            </a:r>
            <a:b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r>
              <a:rPr kumimoji="0"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英国绅士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utoUpdateAnimBg="0"/>
      <p:bldP spid="9216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900113" y="620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zh-CN" altLang="en-US" sz="4400" b="1" dirty="0">
                <a:solidFill>
                  <a:srgbClr val="026212"/>
                </a:solidFill>
                <a:latin typeface="宋体" panose="02010600030101010101" pitchFamily="2" charset="-122"/>
              </a:rPr>
              <a:t>猜谜游戏</a:t>
            </a:r>
            <a:endParaRPr lang="zh-CN" altLang="en-US" sz="4400" b="1" dirty="0">
              <a:solidFill>
                <a:srgbClr val="026212"/>
              </a:solidFill>
              <a:latin typeface="宋体" panose="02010600030101010101" pitchFamily="2" charset="-122"/>
            </a:endParaRPr>
          </a:p>
          <a:p>
            <a:pPr marL="342900" indent="-342900" algn="l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zh-CN" altLang="en-US" sz="4400" dirty="0">
                <a:solidFill>
                  <a:srgbClr val="0000FF"/>
                </a:solidFill>
                <a:latin typeface="宋体" panose="02010600030101010101" pitchFamily="2" charset="-122"/>
                <a:ea typeface="华文行楷" pitchFamily="2" charset="-122"/>
              </a:rPr>
              <a:t>谜一：</a:t>
            </a:r>
            <a:r>
              <a:rPr lang="zh-CN" altLang="en-US" sz="4400" dirty="0">
                <a:solidFill>
                  <a:srgbClr val="0000FF"/>
                </a:solidFill>
                <a:ea typeface="华文行楷" pitchFamily="2" charset="-122"/>
              </a:rPr>
              <a:t>“</a:t>
            </a:r>
            <a:r>
              <a:rPr lang="zh-CN" altLang="en-US" sz="4400" dirty="0">
                <a:solidFill>
                  <a:srgbClr val="0000FF"/>
                </a:solidFill>
                <a:latin typeface="宋体" panose="02010600030101010101" pitchFamily="2" charset="-122"/>
                <a:ea typeface="华文行楷" pitchFamily="2" charset="-122"/>
              </a:rPr>
              <a:t>南阳诸葛亮，稳坐中军帐。布下八卦阵，捉拿飞来将。</a:t>
            </a:r>
            <a:r>
              <a:rPr lang="zh-CN" altLang="en-US" sz="4400" dirty="0">
                <a:solidFill>
                  <a:srgbClr val="0000FF"/>
                </a:solidFill>
                <a:ea typeface="华文行楷" pitchFamily="2" charset="-122"/>
              </a:rPr>
              <a:t>”</a:t>
            </a:r>
            <a:endParaRPr lang="zh-CN" altLang="en-US" sz="4400" dirty="0">
              <a:solidFill>
                <a:srgbClr val="0000FF"/>
              </a:solidFill>
              <a:ea typeface="华文行楷" pitchFamily="2" charset="-122"/>
            </a:endParaRPr>
          </a:p>
          <a:p>
            <a:pPr marL="342900" indent="-342900" algn="l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zh-CN" altLang="en-US" sz="4400" dirty="0">
                <a:solidFill>
                  <a:srgbClr val="0000FF"/>
                </a:solidFill>
                <a:latin typeface="宋体" panose="02010600030101010101" pitchFamily="2" charset="-122"/>
                <a:ea typeface="华文行楷" pitchFamily="2" charset="-122"/>
              </a:rPr>
              <a:t>谜二：</a:t>
            </a:r>
            <a:r>
              <a:rPr lang="zh-CN" altLang="en-US" sz="4400" dirty="0">
                <a:solidFill>
                  <a:srgbClr val="0000FF"/>
                </a:solidFill>
                <a:ea typeface="华文行楷" pitchFamily="2" charset="-122"/>
              </a:rPr>
              <a:t>“</a:t>
            </a:r>
            <a:r>
              <a:rPr lang="zh-CN" altLang="en-US" sz="4400" dirty="0">
                <a:solidFill>
                  <a:srgbClr val="0000FF"/>
                </a:solidFill>
                <a:latin typeface="宋体" panose="02010600030101010101" pitchFamily="2" charset="-122"/>
                <a:ea typeface="华文行楷" pitchFamily="2" charset="-122"/>
              </a:rPr>
              <a:t>小姑娘，日夜忙，会抽丝。会织网；织出网来不捉鱼，捉些小虫当口粮。</a:t>
            </a:r>
            <a:r>
              <a:rPr lang="zh-CN" altLang="en-US" sz="4400" dirty="0">
                <a:solidFill>
                  <a:srgbClr val="0000FF"/>
                </a:solidFill>
                <a:ea typeface="华文行楷" pitchFamily="2" charset="-122"/>
              </a:rPr>
              <a:t>”</a:t>
            </a:r>
            <a:r>
              <a:rPr lang="zh-CN" altLang="en-US" sz="4400" dirty="0">
                <a:solidFill>
                  <a:srgbClr val="0000FF"/>
                </a:solidFill>
                <a:latin typeface="Tahoma" panose="020B0604030504040204" pitchFamily="34" charset="0"/>
              </a:rPr>
              <a:t> </a:t>
            </a:r>
            <a:endParaRPr lang="zh-CN" altLang="en-US" sz="4400" dirty="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914400" y="762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008000"/>
                </a:solidFill>
              </a:rPr>
              <a:t>介绍事物特点时的两种手法：</a:t>
            </a:r>
            <a:endParaRPr lang="zh-CN" altLang="en-US" sz="4000">
              <a:solidFill>
                <a:srgbClr val="008000"/>
              </a:solidFill>
            </a:endParaRPr>
          </a:p>
        </p:txBody>
      </p:sp>
      <p:grpSp>
        <p:nvGrpSpPr>
          <p:cNvPr id="37891" name="Group 5"/>
          <p:cNvGrpSpPr/>
          <p:nvPr/>
        </p:nvGrpSpPr>
        <p:grpSpPr bwMode="auto">
          <a:xfrm>
            <a:off x="714375" y="1644650"/>
            <a:ext cx="7362825" cy="2317750"/>
            <a:chOff x="528" y="768"/>
            <a:chExt cx="4638" cy="1460"/>
          </a:xfrm>
        </p:grpSpPr>
        <p:sp>
          <p:nvSpPr>
            <p:cNvPr id="37900" name="AutoShape 6"/>
            <p:cNvSpPr/>
            <p:nvPr/>
          </p:nvSpPr>
          <p:spPr bwMode="auto">
            <a:xfrm>
              <a:off x="1200" y="912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28575">
              <a:solidFill>
                <a:srgbClr val="FF0000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1" name="AutoShape 7"/>
            <p:cNvSpPr/>
            <p:nvPr/>
          </p:nvSpPr>
          <p:spPr bwMode="auto">
            <a:xfrm flipH="1">
              <a:off x="4416" y="864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28575">
              <a:solidFill>
                <a:srgbClr val="FF0000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2" name="Text Box 8"/>
            <p:cNvSpPr txBox="1">
              <a:spLocks noChangeArrowheads="1"/>
            </p:cNvSpPr>
            <p:nvPr/>
          </p:nvSpPr>
          <p:spPr bwMode="auto">
            <a:xfrm>
              <a:off x="1440" y="768"/>
              <a:ext cx="273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6600"/>
                  </a:solidFill>
                </a:rPr>
                <a:t>蝈蝈</a:t>
              </a:r>
              <a:r>
                <a:rPr lang="en-US" altLang="zh-CN" sz="3600">
                  <a:solidFill>
                    <a:srgbClr val="006600"/>
                  </a:solidFill>
                </a:rPr>
                <a:t>——</a:t>
              </a:r>
              <a:r>
                <a:rPr lang="zh-CN" altLang="en-US" sz="3600">
                  <a:solidFill>
                    <a:srgbClr val="006600"/>
                  </a:solidFill>
                </a:rPr>
                <a:t>蝉（叫声）</a:t>
              </a:r>
              <a:endParaRPr lang="zh-CN" altLang="en-US" sz="3600">
                <a:solidFill>
                  <a:srgbClr val="006600"/>
                </a:solidFill>
              </a:endParaRPr>
            </a:p>
          </p:txBody>
        </p:sp>
        <p:sp>
          <p:nvSpPr>
            <p:cNvPr id="37903" name="Text Box 9"/>
            <p:cNvSpPr txBox="1">
              <a:spLocks noChangeArrowheads="1"/>
            </p:cNvSpPr>
            <p:nvPr/>
          </p:nvSpPr>
          <p:spPr bwMode="auto">
            <a:xfrm>
              <a:off x="1440" y="1296"/>
              <a:ext cx="273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6600"/>
                  </a:solidFill>
                </a:rPr>
                <a:t>蝈蝈</a:t>
              </a:r>
              <a:r>
                <a:rPr lang="en-US" altLang="zh-CN" sz="3600">
                  <a:solidFill>
                    <a:srgbClr val="006600"/>
                  </a:solidFill>
                </a:rPr>
                <a:t>——</a:t>
              </a:r>
              <a:r>
                <a:rPr lang="zh-CN" altLang="en-US" sz="3600">
                  <a:solidFill>
                    <a:srgbClr val="006600"/>
                  </a:solidFill>
                </a:rPr>
                <a:t>鹰（捕食）</a:t>
              </a:r>
              <a:endParaRPr lang="zh-CN" altLang="en-US" sz="3600">
                <a:solidFill>
                  <a:srgbClr val="006600"/>
                </a:solidFill>
              </a:endParaRPr>
            </a:p>
          </p:txBody>
        </p:sp>
        <p:sp>
          <p:nvSpPr>
            <p:cNvPr id="37904" name="Text Box 10"/>
            <p:cNvSpPr txBox="1">
              <a:spLocks noChangeArrowheads="1"/>
            </p:cNvSpPr>
            <p:nvPr/>
          </p:nvSpPr>
          <p:spPr bwMode="auto">
            <a:xfrm>
              <a:off x="1440" y="1824"/>
              <a:ext cx="288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6600"/>
                  </a:solidFill>
                </a:rPr>
                <a:t>蝈蝈</a:t>
              </a:r>
              <a:r>
                <a:rPr lang="en-US" altLang="zh-CN" sz="3600">
                  <a:solidFill>
                    <a:srgbClr val="006600"/>
                  </a:solidFill>
                </a:rPr>
                <a:t>——</a:t>
              </a:r>
              <a:r>
                <a:rPr lang="zh-CN" altLang="en-US" sz="3600">
                  <a:solidFill>
                    <a:srgbClr val="006600"/>
                  </a:solidFill>
                </a:rPr>
                <a:t>螳螂（食性）</a:t>
              </a:r>
              <a:endParaRPr lang="zh-CN" altLang="en-US" sz="3600">
                <a:solidFill>
                  <a:srgbClr val="006600"/>
                </a:solidFill>
              </a:endParaRPr>
            </a:p>
          </p:txBody>
        </p:sp>
        <p:sp>
          <p:nvSpPr>
            <p:cNvPr id="37905" name="Text Box 11"/>
            <p:cNvSpPr txBox="1">
              <a:spLocks noChangeArrowheads="1"/>
            </p:cNvSpPr>
            <p:nvPr/>
          </p:nvSpPr>
          <p:spPr bwMode="auto">
            <a:xfrm>
              <a:off x="528" y="1268"/>
              <a:ext cx="7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FF0000"/>
                  </a:solidFill>
                </a:rPr>
                <a:t>对比</a:t>
              </a:r>
              <a:endParaRPr lang="zh-CN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37906" name="Text Box 12"/>
            <p:cNvSpPr txBox="1">
              <a:spLocks noChangeArrowheads="1"/>
            </p:cNvSpPr>
            <p:nvPr/>
          </p:nvSpPr>
          <p:spPr bwMode="auto">
            <a:xfrm>
              <a:off x="4704" y="864"/>
              <a:ext cx="462" cy="1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>
                  <a:solidFill>
                    <a:srgbClr val="FF0000"/>
                  </a:solidFill>
                </a:rPr>
                <a:t>突出特征</a:t>
              </a:r>
              <a:endParaRPr lang="zh-CN" altLang="en-US" sz="3600">
                <a:solidFill>
                  <a:srgbClr val="FF0000"/>
                </a:solidFill>
              </a:endParaRPr>
            </a:p>
          </p:txBody>
        </p:sp>
      </p:grpSp>
      <p:grpSp>
        <p:nvGrpSpPr>
          <p:cNvPr id="37892" name="Group 13"/>
          <p:cNvGrpSpPr/>
          <p:nvPr/>
        </p:nvGrpSpPr>
        <p:grpSpPr bwMode="auto">
          <a:xfrm>
            <a:off x="685800" y="4006850"/>
            <a:ext cx="8077200" cy="2317750"/>
            <a:chOff x="432" y="2332"/>
            <a:chExt cx="5088" cy="1460"/>
          </a:xfrm>
        </p:grpSpPr>
        <p:sp>
          <p:nvSpPr>
            <p:cNvPr id="37893" name="Text Box 14"/>
            <p:cNvSpPr txBox="1">
              <a:spLocks noChangeArrowheads="1"/>
            </p:cNvSpPr>
            <p:nvPr/>
          </p:nvSpPr>
          <p:spPr bwMode="auto">
            <a:xfrm>
              <a:off x="1170" y="2332"/>
              <a:ext cx="326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3600">
                  <a:solidFill>
                    <a:srgbClr val="006600"/>
                  </a:solidFill>
                </a:rPr>
                <a:t>“</a:t>
              </a:r>
              <a:r>
                <a:rPr lang="zh-CN" altLang="en-US" sz="3600">
                  <a:solidFill>
                    <a:srgbClr val="006600"/>
                  </a:solidFill>
                </a:rPr>
                <a:t>窃窃私语”、“津津有味”</a:t>
              </a:r>
              <a:endParaRPr lang="zh-CN" altLang="en-US" sz="3600">
                <a:solidFill>
                  <a:srgbClr val="006600"/>
                </a:solidFill>
              </a:endParaRPr>
            </a:p>
          </p:txBody>
        </p:sp>
        <p:sp>
          <p:nvSpPr>
            <p:cNvPr id="37894" name="Text Box 15"/>
            <p:cNvSpPr txBox="1">
              <a:spLocks noChangeArrowheads="1"/>
            </p:cNvSpPr>
            <p:nvPr/>
          </p:nvSpPr>
          <p:spPr bwMode="auto">
            <a:xfrm>
              <a:off x="1218" y="2860"/>
              <a:ext cx="326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3600">
                  <a:solidFill>
                    <a:srgbClr val="006600"/>
                  </a:solidFill>
                </a:rPr>
                <a:t>“</a:t>
              </a:r>
              <a:r>
                <a:rPr lang="zh-CN" altLang="en-US" sz="3600">
                  <a:solidFill>
                    <a:srgbClr val="006600"/>
                  </a:solidFill>
                </a:rPr>
                <a:t>身材优美”、“苗条匀称”</a:t>
              </a:r>
              <a:endParaRPr lang="zh-CN" altLang="en-US" sz="3600">
                <a:solidFill>
                  <a:srgbClr val="006600"/>
                </a:solidFill>
              </a:endParaRPr>
            </a:p>
          </p:txBody>
        </p:sp>
        <p:sp>
          <p:nvSpPr>
            <p:cNvPr id="37895" name="Text Box 16"/>
            <p:cNvSpPr txBox="1">
              <a:spLocks noChangeArrowheads="1"/>
            </p:cNvSpPr>
            <p:nvPr/>
          </p:nvSpPr>
          <p:spPr bwMode="auto">
            <a:xfrm>
              <a:off x="1218" y="3388"/>
              <a:ext cx="408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3600">
                  <a:solidFill>
                    <a:srgbClr val="006600"/>
                  </a:solidFill>
                </a:rPr>
                <a:t>“</a:t>
              </a:r>
              <a:r>
                <a:rPr lang="zh-CN" altLang="en-US" sz="3600">
                  <a:solidFill>
                    <a:srgbClr val="006600"/>
                  </a:solidFill>
                </a:rPr>
                <a:t>酷爱甜食”、“宽容”、“妒忌”</a:t>
              </a:r>
              <a:endParaRPr lang="zh-CN" altLang="en-US" sz="3600">
                <a:solidFill>
                  <a:srgbClr val="006600"/>
                </a:solidFill>
              </a:endParaRPr>
            </a:p>
          </p:txBody>
        </p:sp>
        <p:sp>
          <p:nvSpPr>
            <p:cNvPr id="37896" name="AutoShape 17"/>
            <p:cNvSpPr/>
            <p:nvPr/>
          </p:nvSpPr>
          <p:spPr bwMode="auto">
            <a:xfrm>
              <a:off x="1026" y="2448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28575">
              <a:solidFill>
                <a:srgbClr val="FF0000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7" name="Text Box 18"/>
            <p:cNvSpPr txBox="1">
              <a:spLocks noChangeArrowheads="1"/>
            </p:cNvSpPr>
            <p:nvPr/>
          </p:nvSpPr>
          <p:spPr bwMode="auto">
            <a:xfrm>
              <a:off x="432" y="2860"/>
              <a:ext cx="7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FF0000"/>
                  </a:solidFill>
                </a:rPr>
                <a:t>拟人</a:t>
              </a:r>
              <a:endParaRPr lang="zh-CN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37898" name="AutoShape 19"/>
            <p:cNvSpPr/>
            <p:nvPr/>
          </p:nvSpPr>
          <p:spPr bwMode="auto">
            <a:xfrm flipH="1">
              <a:off x="4866" y="2448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28575">
              <a:solidFill>
                <a:srgbClr val="FF0000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9" name="Text Box 20"/>
            <p:cNvSpPr txBox="1">
              <a:spLocks noChangeArrowheads="1"/>
            </p:cNvSpPr>
            <p:nvPr/>
          </p:nvSpPr>
          <p:spPr bwMode="auto">
            <a:xfrm>
              <a:off x="5058" y="2400"/>
              <a:ext cx="462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FF0000"/>
                  </a:solidFill>
                </a:rPr>
                <a:t>形象生动</a:t>
              </a:r>
              <a:endParaRPr lang="zh-CN" altLang="en-US" sz="36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2001120400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33800" y="3810000"/>
            <a:ext cx="4725988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600200" y="838200"/>
            <a:ext cx="61722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sz="4800" b="1">
                <a:solidFill>
                  <a:srgbClr val="0000FF"/>
                </a:solidFill>
                <a:ea typeface="华文新魏" pitchFamily="2" charset="-122"/>
              </a:rPr>
              <a:t>研读课文，共同探究</a:t>
            </a:r>
            <a:endParaRPr lang="zh-CN" altLang="en-US" sz="4800" b="1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74676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FF"/>
                </a:solidFill>
                <a:ea typeface="楷体_GB2312" pitchFamily="49" charset="-122"/>
              </a:rPr>
              <a:t>《</a:t>
            </a:r>
            <a:r>
              <a:rPr lang="zh-CN" altLang="en-US" sz="2800" b="1">
                <a:solidFill>
                  <a:srgbClr val="FF00FF"/>
                </a:solidFill>
                <a:ea typeface="楷体_GB2312" pitchFamily="49" charset="-122"/>
              </a:rPr>
              <a:t>辞海</a:t>
            </a:r>
            <a:r>
              <a:rPr lang="en-US" altLang="zh-CN" sz="2800" b="1">
                <a:solidFill>
                  <a:srgbClr val="FF00FF"/>
                </a:solidFill>
                <a:ea typeface="楷体_GB2312" pitchFamily="49" charset="-122"/>
              </a:rPr>
              <a:t>》</a:t>
            </a:r>
            <a:r>
              <a:rPr lang="zh-CN" altLang="en-US" sz="2800" b="1">
                <a:solidFill>
                  <a:srgbClr val="FF00FF"/>
                </a:solidFill>
                <a:ea typeface="楷体_GB2312" pitchFamily="49" charset="-122"/>
              </a:rPr>
              <a:t>中有关蝈蝈的条目是这样的：蝈蝈，昆虫。螽斯的一种。翅短，腹大，雄的前翅基部可摩擦发声。吃植物的嫩叶和花，危害农作物。也有称之为“哥哥”。</a:t>
            </a:r>
            <a:r>
              <a:rPr lang="zh-CN" altLang="en-US" sz="2800" b="1">
                <a:ea typeface="楷体_GB2312" pitchFamily="49" charset="-122"/>
              </a:rPr>
              <a:t>就这段文字与课文比较，用简洁的语言概括本文的写作特点。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371600" y="685800"/>
            <a:ext cx="64801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b="1">
                <a:solidFill>
                  <a:srgbClr val="FF00FF"/>
                </a:solidFill>
                <a:ea typeface="隶书" pitchFamily="49" charset="-122"/>
              </a:rPr>
              <a:t>分享体验，学会积累：</a:t>
            </a:r>
            <a:endParaRPr lang="zh-CN" altLang="en-US" sz="4800" b="1">
              <a:solidFill>
                <a:srgbClr val="FF00FF"/>
              </a:solidFill>
              <a:ea typeface="隶书" pitchFamily="49" charset="-122"/>
            </a:endParaRP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042988" y="1557338"/>
            <a:ext cx="72009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文艺笔调。</a:t>
            </a:r>
            <a:r>
              <a:rPr lang="zh-CN" altLang="en-US" b="1">
                <a:solidFill>
                  <a:schemeClr val="accent2"/>
                </a:solidFill>
                <a:ea typeface="黑体" panose="02010609060101010101" pitchFamily="2" charset="-122"/>
              </a:rPr>
              <a:t>本文既有对昆虫生动传神的形象描写，又有作者感情的真实流露，无处不体现了对蝈蝈的喜爱之情。</a:t>
            </a:r>
            <a:endParaRPr lang="zh-CN" altLang="en-US" b="1">
              <a:solidFill>
                <a:schemeClr val="accent2"/>
              </a:solidFill>
              <a:ea typeface="黑体" panose="02010609060101010101" pitchFamily="2" charset="-122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拟人手法。</a:t>
            </a:r>
            <a:r>
              <a:rPr lang="zh-CN" altLang="en-US" b="1">
                <a:solidFill>
                  <a:schemeClr val="accent2"/>
                </a:solidFill>
                <a:ea typeface="黑体" panose="02010609060101010101" pitchFamily="2" charset="-122"/>
              </a:rPr>
              <a:t>这使文章语言自然、亲切，生动感人，增强了可读性。</a:t>
            </a:r>
            <a:endParaRPr lang="zh-CN" altLang="en-US" b="1">
              <a:solidFill>
                <a:schemeClr val="accent2"/>
              </a:solidFill>
              <a:ea typeface="黑体" panose="02010609060101010101" pitchFamily="2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3. 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比较衬托。</a:t>
            </a:r>
            <a:r>
              <a:rPr lang="zh-CN" altLang="en-US" b="1">
                <a:solidFill>
                  <a:schemeClr val="accent2"/>
                </a:solidFill>
              </a:rPr>
              <a:t>比如在写蝈蝈的叫声时，拿蝉的叫声</a:t>
            </a:r>
            <a:r>
              <a:rPr lang="zh-CN" altLang="en-US" b="1">
                <a:solidFill>
                  <a:srgbClr val="0000FF"/>
                </a:solidFill>
              </a:rPr>
              <a:t>来作比较；写它追捕蝉时，拿鹰来作比较；写它吃甜食时，用英国人吃牛排来衬托；这样写不仅突出了蝈蝈的习性，还给读者带来了真切的体验和美好的享受。</a:t>
            </a:r>
            <a:endParaRPr lang="zh-CN" altLang="en-US" b="1">
              <a:solidFill>
                <a:srgbClr val="0000FF"/>
              </a:solidFill>
            </a:endParaRPr>
          </a:p>
          <a:p>
            <a:pPr algn="l" eaLnBrk="1" hangingPunct="1">
              <a:spcBef>
                <a:spcPct val="50000"/>
              </a:spcBef>
            </a:pPr>
            <a:r>
              <a:rPr lang="zh-CN" altLang="en-US" b="1">
                <a:solidFill>
                  <a:schemeClr val="accent2"/>
                </a:solidFill>
                <a:ea typeface="黑体" panose="02010609060101010101" pitchFamily="2" charset="-122"/>
              </a:rPr>
              <a:t> </a:t>
            </a:r>
            <a:endParaRPr lang="zh-CN" altLang="en-US" b="1">
              <a:solidFill>
                <a:schemeClr val="accent2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46050"/>
            <a:ext cx="7772400" cy="768350"/>
          </a:xfrm>
        </p:spPr>
        <p:txBody>
          <a:bodyPr/>
          <a:lstStyle/>
          <a:p>
            <a:pPr algn="l" eaLnBrk="1" hangingPunct="1"/>
            <a:r>
              <a:rPr lang="zh-CN" altLang="en-US" smtClean="0">
                <a:solidFill>
                  <a:srgbClr val="0000FF"/>
                </a:solidFill>
                <a:ea typeface="黑体" panose="02010609060101010101" pitchFamily="2" charset="-122"/>
              </a:rPr>
              <a:t>五、迁移训练，拓展延伸</a:t>
            </a:r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915400" cy="1676400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rgbClr val="0000FF"/>
                </a:solidFill>
              </a:rPr>
              <a:t>请同学们仔细观察以下动物，结合自己平时对它们的了解，看看它们有哪些特点？并试着用拟人和对比手法口头介绍它们的某个特点。 </a:t>
            </a:r>
            <a:endParaRPr lang="zh-CN" altLang="en-US" smtClean="0">
              <a:solidFill>
                <a:srgbClr val="0000FF"/>
              </a:solidFill>
            </a:endParaRPr>
          </a:p>
        </p:txBody>
      </p:sp>
      <p:pic>
        <p:nvPicPr>
          <p:cNvPr id="40964" name="Picture 4" descr="D:\沈建新\教育教学\课件\绿色蝈蝈\MFER5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48200" y="2514600"/>
            <a:ext cx="2514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5" descr="D:\沈建新\教育教学\课件\绿色蝈蝈\MFER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514600"/>
            <a:ext cx="2590800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6" descr="D:\沈建新\教育教学\课件\绿色蝈蝈\09160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4648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7" descr="D:\沈建新\教育教学\课件\绿色蝈蝈\G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4648200"/>
            <a:ext cx="243840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813" y="4437063"/>
            <a:ext cx="6454775" cy="1692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kumimoji="0"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kumimoji="0"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kumimoji="0"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kumimoji="0"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788"/>
            <a:ext cx="9144000" cy="136683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800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41988" name="图片 9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042988" y="127000"/>
            <a:ext cx="770572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213"/>
            <a:ext cx="4103687" cy="1619250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kumimoji="0"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kumimoji="0"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kumimoji="0" lang="en-US" altLang="zh-CN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kumimoji="0"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kumimoji="0"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213"/>
            <a:ext cx="4103688" cy="1546225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kumimoji="0"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kumimoji="0" lang="zh-CN" altLang="en-US" sz="1050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kumimoji="0"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kumimoji="0"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kumimoji="0" lang="zh-CN" altLang="en-GB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991" name="Picture 10" descr="png-064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916238" y="30972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11" descr="png-065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234238" y="30972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762000" y="1066800"/>
            <a:ext cx="777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zh-CN" altLang="en-US" sz="5400">
                <a:solidFill>
                  <a:srgbClr val="026212"/>
                </a:solidFill>
              </a:rPr>
              <a:t>大家说说，你是根据什么把谜底给猜出来的呢？</a:t>
            </a:r>
            <a:r>
              <a:rPr lang="zh-CN" altLang="en-US" sz="3200"/>
              <a:t> </a:t>
            </a:r>
            <a:endParaRPr lang="zh-CN" altLang="en-US" sz="3200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179388" y="3530600"/>
            <a:ext cx="777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zh-CN" altLang="en-US" sz="540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介绍事物，必须抓住事物特点进行说明 </a:t>
            </a:r>
            <a:endParaRPr lang="zh-CN" altLang="en-US" sz="5400">
              <a:solidFill>
                <a:srgbClr val="FF33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  <p:bldP spid="1013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000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026" descr="D:\沈建新\教育教学\课件\绿色蝈蝈\gg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000"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000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16463" y="476250"/>
            <a:ext cx="4024312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01613" y="1268413"/>
            <a:ext cx="4267200" cy="4832350"/>
          </a:xfrm>
          <a:prstGeom prst="rect">
            <a:avLst/>
          </a:prstGeom>
          <a:noFill/>
          <a:ln w="38100" cap="rnd">
            <a:solidFill>
              <a:srgbClr val="FFDF83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亨利</a:t>
            </a:r>
            <a:r>
              <a:rPr lang="en-US" altLang="zh-CN" sz="2800" b="1">
                <a:ea typeface="楷体_GB2312" pitchFamily="49" charset="-122"/>
              </a:rPr>
              <a:t>·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法布尔（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1823</a:t>
            </a:r>
            <a:r>
              <a:rPr lang="en-US" altLang="zh-CN" sz="2800" b="1">
                <a:ea typeface="楷体_GB2312" pitchFamily="49" charset="-122"/>
              </a:rPr>
              <a:t>—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1915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），法国著名科学家、科普作家。生于农民家庭，从小生活极其穷困，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岁考入师范学校，毕业后谋得初中数学教师的职位。一次带学生上户外几何课，忽然在石块上发现了垒筑蜂和蜂窝，从此</a:t>
            </a:r>
            <a:r>
              <a:rPr lang="zh-CN" altLang="en-US" sz="2800" b="1"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虫心</a:t>
            </a:r>
            <a:r>
              <a:rPr lang="zh-CN" altLang="en-US" sz="2800" b="1"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焕发，立志做一个为虫子写历史的人。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16013" y="404813"/>
            <a:ext cx="2438400" cy="608012"/>
          </a:xfrm>
          <a:prstGeom prst="rect">
            <a:avLst/>
          </a:prstGeom>
          <a:noFill/>
          <a:ln w="28575">
            <a:solidFill>
              <a:srgbClr val="E4A8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0B1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亨利</a:t>
            </a:r>
            <a:r>
              <a:rPr lang="en-US" altLang="zh-CN" sz="3200">
                <a:solidFill>
                  <a:srgbClr val="FF3399"/>
                </a:solidFill>
                <a:ea typeface="黑体" panose="02010609060101010101" pitchFamily="2" charset="-122"/>
              </a:rPr>
              <a:t>·</a:t>
            </a:r>
            <a:r>
              <a:rPr lang="zh-CN" altLang="en-US" sz="3200">
                <a:solidFill>
                  <a:srgbClr val="FF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法布尔</a:t>
            </a:r>
            <a:endParaRPr lang="zh-CN" altLang="en-US" sz="3200">
              <a:solidFill>
                <a:srgbClr val="FF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fab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38227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4211638" y="188913"/>
            <a:ext cx="4716462" cy="6246812"/>
          </a:xfrm>
          <a:prstGeom prst="rect">
            <a:avLst/>
          </a:prstGeom>
          <a:solidFill>
            <a:schemeClr val="bg1">
              <a:alpha val="7607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zh-CN" altLang="en-US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法布尔：</a:t>
            </a:r>
            <a:endParaRPr kumimoji="0" lang="zh-CN" altLang="en-US" sz="3200" b="1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    法国著名昆虫学家。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1823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年出生于法国一户普通农民之家。从小迷恋大自然。通过自学，获得自然博士学位。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1875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年开始著作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，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1880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年后的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35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年里一直在</a:t>
            </a:r>
            <a:r>
              <a:rPr kumimoji="0" lang="zh-CN" altLang="en-US" sz="3200" b="1">
                <a:solidFill>
                  <a:srgbClr val="FF33CC"/>
                </a:solidFill>
                <a:latin typeface="华文中宋" pitchFamily="2" charset="-122"/>
                <a:ea typeface="隶书" pitchFamily="49" charset="-122"/>
              </a:rPr>
              <a:t>“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荒石园</a:t>
            </a:r>
            <a:r>
              <a:rPr kumimoji="0" lang="zh-CN" altLang="en-US" sz="3200" b="1">
                <a:solidFill>
                  <a:srgbClr val="FF33CC"/>
                </a:solidFill>
                <a:latin typeface="华文中宋" pitchFamily="2" charset="-122"/>
                <a:ea typeface="隶书" pitchFamily="49" charset="-122"/>
              </a:rPr>
              <a:t>”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中从事昆虫学研究工作，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1915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11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月去世，留有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共十卷二百万字。</a:t>
            </a:r>
            <a:endParaRPr kumimoji="0" lang="zh-CN" altLang="en-US" sz="3200" b="1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CC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50825" y="1341438"/>
            <a:ext cx="4103688" cy="4784725"/>
          </a:xfrm>
          <a:prstGeom prst="rect">
            <a:avLst/>
          </a:prstGeom>
          <a:solidFill>
            <a:schemeClr val="bg1">
              <a:alpha val="36862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0" lang="en-US" altLang="zh-CN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kumimoji="0" lang="zh-CN" altLang="en-US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kumimoji="0" lang="en-US" altLang="zh-CN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kumimoji="0" lang="zh-CN" altLang="en-US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：</a:t>
            </a:r>
            <a:endParaRPr kumimoji="0" lang="zh-CN" altLang="en-US" sz="3200" b="1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kumimoji="0"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kumimoji="0"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是一部严谨的科学著作，但面孔却十分和善，似一个个小故事。以人性观察虫性，并以虫性反观社会人生。整部作品充满了对自然万物的赞美之情。</a:t>
            </a:r>
            <a:endParaRPr kumimoji="0" lang="zh-CN" altLang="en-US" sz="3200" b="1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26627" name="Picture 5" descr="10309495891095060328670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WordArt 6"/>
          <p:cNvSpPr>
            <a:spLocks noChangeArrowheads="1" noChangeShapeType="1" noTextEdit="1"/>
          </p:cNvSpPr>
          <p:nvPr/>
        </p:nvSpPr>
        <p:spPr bwMode="auto">
          <a:xfrm rot="5400000">
            <a:off x="3456781" y="1232694"/>
            <a:ext cx="2519363" cy="720725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zh-CN" altLang="en-US" sz="4400" i="1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法布尔</a:t>
            </a:r>
            <a:endParaRPr lang="zh-CN" altLang="en-US" sz="4400" i="1" kern="10">
              <a:ln w="9525">
                <a:solidFill>
                  <a:srgbClr val="800000"/>
                </a:solidFill>
                <a:round/>
              </a:ln>
              <a:solidFill>
                <a:srgbClr val="8000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2559</Words>
  <Application>WPS 演示</Application>
  <PresentationFormat>全屏显示(4:3)</PresentationFormat>
  <Paragraphs>219</Paragraphs>
  <Slides>24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Calibri</vt:lpstr>
      <vt:lpstr>Calibri</vt:lpstr>
      <vt:lpstr>华文行楷</vt:lpstr>
      <vt:lpstr>方正姚体</vt:lpstr>
      <vt:lpstr>微软雅黑</vt:lpstr>
      <vt:lpstr>Tahoma</vt:lpstr>
      <vt:lpstr>隶书</vt:lpstr>
      <vt:lpstr>黑体</vt:lpstr>
      <vt:lpstr>楷体_GB2312</vt:lpstr>
      <vt:lpstr>华文中宋</vt:lpstr>
      <vt:lpstr>Arial Unicode MS</vt:lpstr>
      <vt:lpstr>华文新魏</vt:lpstr>
      <vt:lpstr>Arial</vt:lpstr>
      <vt:lpstr>新宋体</vt:lpstr>
      <vt:lpstr>第一PPT模板网-WWW.1PPT.COM</vt:lpstr>
      <vt:lpstr> 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五、迁移训练，拓展延伸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94</cp:revision>
  <dcterms:created xsi:type="dcterms:W3CDTF">2005-10-18T10:57:00Z</dcterms:created>
  <dcterms:modified xsi:type="dcterms:W3CDTF">2018-06-05T08:29:27Z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