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77" r:id="rId2"/>
  </p:sldMasterIdLst>
  <p:notesMasterIdLst>
    <p:notesMasterId r:id="rId15"/>
  </p:notesMasterIdLst>
  <p:sldIdLst>
    <p:sldId id="256" r:id="rId3"/>
    <p:sldId id="259" r:id="rId4"/>
    <p:sldId id="257" r:id="rId5"/>
    <p:sldId id="258" r:id="rId6"/>
    <p:sldId id="264" r:id="rId7"/>
    <p:sldId id="265" r:id="rId8"/>
    <p:sldId id="266" r:id="rId9"/>
    <p:sldId id="267" r:id="rId10"/>
    <p:sldId id="263" r:id="rId11"/>
    <p:sldId id="268" r:id="rId12"/>
    <p:sldId id="261" r:id="rId13"/>
    <p:sldId id="269" r:id="rId14"/>
  </p:sldIdLst>
  <p:sldSz cx="9144000" cy="6858000" type="screen4x3"/>
  <p:notesSz cx="6858000" cy="9144000"/>
  <p:custShowLst>
    <p:custShow name="自定义放映 1" id="0">
      <p:sldLst>
        <p:sld r:id="rId3"/>
        <p:sld r:id="rId5"/>
      </p:sldLst>
    </p:custShow>
  </p:custShow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3300"/>
    <a:srgbClr val="0000FF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2" autoAdjust="0"/>
    <p:restoredTop sz="94655" autoAdjust="0"/>
  </p:normalViewPr>
  <p:slideViewPr>
    <p:cSldViewPr>
      <p:cViewPr>
        <p:scale>
          <a:sx n="100" d="100"/>
          <a:sy n="100" d="100"/>
        </p:scale>
        <p:origin x="-306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38292-8E9A-4503-A36A-72483B2EFE98}" type="datetimeFigureOut">
              <a:rPr lang="zh-CN" altLang="en-US" smtClean="0"/>
              <a:t>2017/4/17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06611-4D43-40BC-B6D3-69E476F29D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539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6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06611-4D43-40BC-B6D3-69E476F29DC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126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E7B03-C831-4485-A8BF-418C0339F7D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999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14B6-26CE-4C8C-91CA-D4F33848C85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5279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928AA-9C68-4508-BF66-A0B2FFDAFF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3717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073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295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612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964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139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749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375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72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1681E-A216-444B-A436-C5982BCA1B8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3460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064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57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53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C4C38-1285-41E9-A65C-87111BC893A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0233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C3A8A-71FE-4B6B-9A5E-F1576AF5A6C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8324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0605C-7D5E-45B6-B95E-3DF635F759F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620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6EC22-FF60-4C6F-A180-48FA8911F83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5815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08446-6BAB-43D1-B2AF-36F22F6678B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569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380C4-9702-4DC8-A86D-42F5F5C6AD1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087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B4557-F28E-4FFE-89D1-64EE69BC3D3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296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44038B-EE16-4478-8A28-32BA755E41F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2017/4/17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75910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19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3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629715" y="1988840"/>
            <a:ext cx="5975350" cy="131569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8000" b="1" kern="10" normalizeH="1" dirty="0" smtClean="0">
                <a:solidFill>
                  <a:schemeClr val="accent5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华文新魏"/>
                <a:ea typeface="华文新魏"/>
              </a:rPr>
              <a:t>桂</a:t>
            </a:r>
            <a:r>
              <a:rPr lang="zh-CN" altLang="en-US" sz="8000" b="1" kern="10" normalizeH="1" dirty="0">
                <a:solidFill>
                  <a:schemeClr val="accent5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华文新魏"/>
                <a:ea typeface="华文新魏"/>
              </a:rPr>
              <a:t>林山水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68313" y="404664"/>
            <a:ext cx="6838950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 dirty="0">
                <a:solidFill>
                  <a:schemeClr val="accent5"/>
                </a:solidFill>
                <a:latin typeface="汉仪中宋简" pitchFamily="49" charset="-122"/>
                <a:ea typeface="汉仪中宋简" pitchFamily="49" charset="-122"/>
              </a:rPr>
              <a:t>义务教育课程标准实验教科书小学语文</a:t>
            </a:r>
            <a:r>
              <a:rPr kumimoji="1" lang="en-US" altLang="zh-CN" sz="2800" b="1" dirty="0">
                <a:solidFill>
                  <a:schemeClr val="accent5"/>
                </a:solidFill>
                <a:latin typeface="汉仪中宋简" pitchFamily="49" charset="-122"/>
                <a:ea typeface="汉仪中宋简" pitchFamily="49" charset="-122"/>
              </a:rPr>
              <a:t>S</a:t>
            </a:r>
            <a:r>
              <a:rPr kumimoji="1" lang="zh-CN" altLang="en-US" sz="2800" b="1" dirty="0">
                <a:solidFill>
                  <a:schemeClr val="accent5"/>
                </a:solidFill>
                <a:latin typeface="汉仪中宋简" pitchFamily="49" charset="-122"/>
                <a:ea typeface="汉仪中宋简" pitchFamily="49" charset="-122"/>
              </a:rPr>
              <a:t>版</a:t>
            </a:r>
          </a:p>
        </p:txBody>
      </p:sp>
      <p:sp>
        <p:nvSpPr>
          <p:cNvPr id="9" name="矩形 8"/>
          <p:cNvSpPr/>
          <p:nvPr/>
        </p:nvSpPr>
        <p:spPr>
          <a:xfrm>
            <a:off x="1629715" y="5538620"/>
            <a:ext cx="6017994" cy="533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kern="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800" b="1" kern="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kern="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800" b="1" kern="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800" b="1" kern="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23850" y="404083"/>
            <a:ext cx="8497888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3600" b="1" dirty="0" smtClean="0">
                <a:solidFill>
                  <a:srgbClr val="FF3300"/>
                </a:solidFill>
                <a:latin typeface="Tahoma" pitchFamily="34" charset="0"/>
                <a:ea typeface="华文新魏" pitchFamily="2" charset="-122"/>
              </a:rPr>
              <a:t>拓</a:t>
            </a:r>
            <a:r>
              <a:rPr lang="zh-CN" altLang="en-US" sz="3600" b="1" dirty="0">
                <a:solidFill>
                  <a:srgbClr val="FF3300"/>
                </a:solidFill>
                <a:latin typeface="Tahoma" pitchFamily="34" charset="0"/>
                <a:ea typeface="华文新魏" pitchFamily="2" charset="-122"/>
              </a:rPr>
              <a:t>展训练：</a:t>
            </a:r>
          </a:p>
          <a:p>
            <a:r>
              <a:rPr lang="zh-CN" altLang="en-US" sz="2800" b="1" dirty="0">
                <a:latin typeface="Tahoma" pitchFamily="34" charset="0"/>
                <a:ea typeface="华文新魏" pitchFamily="2" charset="-122"/>
              </a:rPr>
              <a:t>      喜欢说说的同学可以选择图上象鼻山这一景点，练练怎么做导游；</a:t>
            </a:r>
          </a:p>
          <a:p>
            <a:r>
              <a:rPr lang="zh-CN" altLang="en-US" sz="2800" b="1" dirty="0">
                <a:latin typeface="Tahoma" pitchFamily="34" charset="0"/>
                <a:ea typeface="华文新魏" pitchFamily="2" charset="-122"/>
              </a:rPr>
              <a:t>      喜爱书法的同学可以把赞美的话写在书里的插图上，也就是题词，别忘了签名；</a:t>
            </a:r>
          </a:p>
          <a:p>
            <a:r>
              <a:rPr lang="zh-CN" altLang="en-US" sz="2800" b="1" dirty="0">
                <a:latin typeface="Tahoma" pitchFamily="34" charset="0"/>
                <a:ea typeface="华文新魏" pitchFamily="2" charset="-122"/>
              </a:rPr>
              <a:t>      喜欢创造的同学可以给桂林设计旅游广告词</a:t>
            </a:r>
            <a:r>
              <a:rPr lang="zh-CN" altLang="en-US" sz="2800" b="1" dirty="0" smtClean="0">
                <a:latin typeface="Tahoma" pitchFamily="34" charset="0"/>
                <a:ea typeface="华文新魏" pitchFamily="2" charset="-122"/>
              </a:rPr>
              <a:t>。  </a:t>
            </a:r>
            <a:endParaRPr lang="zh-CN" altLang="en-US" sz="2800" b="1" dirty="0">
              <a:latin typeface="Tahoma" pitchFamily="34" charset="0"/>
              <a:ea typeface="华文新魏" pitchFamily="2" charset="-122"/>
            </a:endParaRPr>
          </a:p>
        </p:txBody>
      </p:sp>
      <p:pic>
        <p:nvPicPr>
          <p:cNvPr id="16391" name="Picture 7" descr="c909e7b186ac6b99d8335a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4784" y="3204851"/>
            <a:ext cx="7273925" cy="361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 rot="5400000">
            <a:off x="2589287" y="2531393"/>
            <a:ext cx="3619500" cy="12382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9" lon="20699999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 fontAlgn="auto"/>
            <a:r>
              <a:rPr lang="zh-CN" altLang="en-US" sz="9600" b="1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0" scaled="1"/>
                </a:gradFill>
                <a:latin typeface="华文新魏"/>
                <a:ea typeface="华文新魏"/>
              </a:rPr>
              <a:t>再    见</a:t>
            </a:r>
          </a:p>
        </p:txBody>
      </p:sp>
    </p:spTree>
  </p:cSld>
  <p:clrMapOvr>
    <a:masterClrMapping/>
  </p:clrMapOvr>
  <p:transition spd="med" advClick="0" advTm="2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61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40296" y="908720"/>
            <a:ext cx="2149475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4800" b="1" dirty="0">
                <a:latin typeface="Times New Roman" pitchFamily="18" charset="0"/>
              </a:rPr>
              <a:t>    </a:t>
            </a:r>
            <a:r>
              <a:rPr kumimoji="1" lang="zh-CN" altLang="en-US" sz="4800" b="1" dirty="0">
                <a:latin typeface="Times New Roman" pitchFamily="18" charset="0"/>
              </a:rPr>
              <a:t>预习</a:t>
            </a:r>
            <a:r>
              <a:rPr kumimoji="1" lang="zh-CN" altLang="en-US" sz="4000" dirty="0">
                <a:latin typeface="Times New Roman" pitchFamily="18" charset="0"/>
              </a:rPr>
              <a:t>：</a:t>
            </a:r>
            <a:endParaRPr kumimoji="1" lang="zh-CN" altLang="en-US" sz="2800" dirty="0">
              <a:latin typeface="Times New Roman" pitchFamily="18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33400" y="2335763"/>
            <a:ext cx="8610600" cy="1920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4000" b="1" dirty="0">
                <a:latin typeface="Times New Roman" pitchFamily="18" charset="0"/>
              </a:rPr>
              <a:t>1.</a:t>
            </a:r>
            <a:r>
              <a:rPr kumimoji="1" lang="zh-CN" altLang="en-US" sz="4000" b="1" dirty="0">
                <a:latin typeface="Times New Roman" pitchFamily="18" charset="0"/>
              </a:rPr>
              <a:t>先欣赏图片再读读课文</a:t>
            </a:r>
            <a:r>
              <a:rPr kumimoji="1" lang="en-US" altLang="zh-CN" sz="4000" b="1" dirty="0">
                <a:latin typeface="Times New Roman" pitchFamily="18" charset="0"/>
              </a:rPr>
              <a:t>,</a:t>
            </a:r>
            <a:r>
              <a:rPr kumimoji="1" lang="zh-CN" altLang="en-US" sz="4000" b="1" dirty="0">
                <a:latin typeface="Times New Roman" pitchFamily="18" charset="0"/>
              </a:rPr>
              <a:t>想一想桂林山水与别的风景名胜区的山水有什么不同</a:t>
            </a:r>
            <a:r>
              <a:rPr kumimoji="1" lang="en-US" altLang="zh-CN" sz="4000" b="1" dirty="0">
                <a:latin typeface="Times New Roman" pitchFamily="18" charset="0"/>
              </a:rPr>
              <a:t>?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24272" y="4294479"/>
            <a:ext cx="8534400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4000" b="1" dirty="0">
                <a:latin typeface="Times New Roman" pitchFamily="18" charset="0"/>
              </a:rPr>
              <a:t>2.</a:t>
            </a:r>
            <a:r>
              <a:rPr kumimoji="1" lang="zh-CN" altLang="en-US" sz="4000" b="1" dirty="0">
                <a:latin typeface="Times New Roman" pitchFamily="18" charset="0"/>
              </a:rPr>
              <a:t>把最能表达作者观赏桂林山水感受的句子写下来。</a:t>
            </a:r>
          </a:p>
        </p:txBody>
      </p:sp>
      <p:pic>
        <p:nvPicPr>
          <p:cNvPr id="6150" name="Picture 6" descr="17.gif (16279 字节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9715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 advTm="25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148" grpId="0" autoUpdateAnimBg="0"/>
      <p:bldP spid="614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 rot="5400000">
            <a:off x="1497012" y="2770188"/>
            <a:ext cx="5997575" cy="137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pattFill prst="pct50">
                  <a:fgClr>
                    <a:srgbClr val="800000"/>
                  </a:fgClr>
                  <a:bgClr>
                    <a:srgbClr val="FFFF00"/>
                  </a:bgClr>
                </a:pattFill>
                <a:round/>
                <a:headEnd/>
                <a:tailEnd/>
              </a14:hiddenLine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9600" b="1" kern="10" normalizeH="1">
                <a:gradFill rotWithShape="0">
                  <a:gsLst>
                    <a:gs pos="0">
                      <a:srgbClr val="FC9FCB"/>
                    </a:gs>
                    <a:gs pos="13000">
                      <a:srgbClr val="F8B049"/>
                    </a:gs>
                    <a:gs pos="21001">
                      <a:srgbClr val="F8B049"/>
                    </a:gs>
                    <a:gs pos="63000">
                      <a:srgbClr val="FEE7F2"/>
                    </a:gs>
                    <a:gs pos="67000">
                      <a:srgbClr val="F952A0"/>
                    </a:gs>
                    <a:gs pos="69000">
                      <a:srgbClr val="C50849"/>
                    </a:gs>
                    <a:gs pos="82001">
                      <a:srgbClr val="B43E85"/>
                    </a:gs>
                    <a:gs pos="100000">
                      <a:srgbClr val="F8B049"/>
                    </a:gs>
                  </a:gsLst>
                  <a:lin ang="0" scaled="1"/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隶书"/>
                <a:ea typeface="隶书"/>
              </a:rPr>
              <a:t>图片欣赏</a:t>
            </a:r>
          </a:p>
        </p:txBody>
      </p:sp>
      <p:pic>
        <p:nvPicPr>
          <p:cNvPr id="3086" name="Picture 14" descr="20080605_ca360b8e0a301a8b5765o58YyaVUan3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875" y="-387350"/>
            <a:ext cx="4968875" cy="379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124593764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-387350"/>
            <a:ext cx="4895850" cy="375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20091204955368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3850" y="3422650"/>
            <a:ext cx="4906963" cy="343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20081231100913381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7563"/>
            <a:ext cx="4824413" cy="361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2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95536" y="1067594"/>
            <a:ext cx="23622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zh-CN" altLang="en-US" sz="4400" b="1" dirty="0">
                <a:latin typeface="Times New Roman" pitchFamily="18" charset="0"/>
              </a:rPr>
              <a:t>思考</a:t>
            </a:r>
            <a:r>
              <a:rPr kumimoji="1" lang="zh-CN" altLang="en-US" sz="3600" b="1" dirty="0">
                <a:latin typeface="Times New Roman" pitchFamily="18" charset="0"/>
              </a:rPr>
              <a:t>：</a:t>
            </a:r>
            <a:endParaRPr kumimoji="1" lang="zh-CN" altLang="en-US" sz="2400" dirty="0">
              <a:latin typeface="Times New Roman" pitchFamily="18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09600" y="2251075"/>
            <a:ext cx="80772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4400" dirty="0">
                <a:latin typeface="Times New Roman" pitchFamily="18" charset="0"/>
              </a:rPr>
              <a:t>1.</a:t>
            </a:r>
            <a:r>
              <a:rPr kumimoji="1" lang="zh-CN" altLang="en-US" sz="4400" dirty="0">
                <a:latin typeface="Times New Roman" pitchFamily="18" charset="0"/>
              </a:rPr>
              <a:t>漓江的水有哪些特点</a:t>
            </a:r>
            <a:r>
              <a:rPr kumimoji="1" lang="en-US" altLang="zh-CN" sz="4400" dirty="0">
                <a:latin typeface="Times New Roman" pitchFamily="18" charset="0"/>
              </a:rPr>
              <a:t>?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62000" y="4221088"/>
            <a:ext cx="81534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4400" dirty="0">
                <a:latin typeface="Times New Roman" pitchFamily="18" charset="0"/>
              </a:rPr>
              <a:t>2.</a:t>
            </a:r>
            <a:r>
              <a:rPr kumimoji="1" lang="zh-CN" altLang="en-US" sz="4400" dirty="0">
                <a:latin typeface="Times New Roman" pitchFamily="18" charset="0"/>
              </a:rPr>
              <a:t>桂林山有哪些特点</a:t>
            </a:r>
            <a:r>
              <a:rPr kumimoji="1" lang="en-US" altLang="zh-CN" sz="4400" dirty="0">
                <a:latin typeface="Times New Roman" pitchFamily="18" charset="0"/>
              </a:rPr>
              <a:t>?</a:t>
            </a:r>
          </a:p>
        </p:txBody>
      </p:sp>
      <p:pic>
        <p:nvPicPr>
          <p:cNvPr id="5127" name="Picture 7" descr="10812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836613"/>
            <a:ext cx="1584325" cy="122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2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  <p:bldP spid="5124" grpId="0" autoUpdateAnimBg="0"/>
      <p:bldP spid="512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20091202100558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9144000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67544" y="3356992"/>
            <a:ext cx="8496944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照样子</a:t>
            </a:r>
            <a:r>
              <a:rPr lang="en-US" altLang="zh-CN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,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说一说：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这棵老槐树真粗啊，</a:t>
            </a:r>
            <a:r>
              <a:rPr lang="en-US" altLang="zh-CN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(                                  )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。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妈妈买来的西瓜</a:t>
            </a:r>
            <a:r>
              <a:rPr lang="en-US" altLang="zh-CN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(   </a:t>
            </a:r>
            <a:r>
              <a:rPr lang="en-US" altLang="zh-CN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     ),(                     </a:t>
            </a:r>
            <a:r>
              <a:rPr lang="en-US" altLang="zh-CN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)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。</a:t>
            </a:r>
          </a:p>
        </p:txBody>
      </p:sp>
      <p:sp>
        <p:nvSpPr>
          <p:cNvPr id="2" name="矩形 1"/>
          <p:cNvSpPr/>
          <p:nvPr/>
        </p:nvSpPr>
        <p:spPr>
          <a:xfrm>
            <a:off x="359532" y="764704"/>
            <a:ext cx="8424936" cy="1569660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漓江的水真</a:t>
            </a:r>
            <a:r>
              <a:rPr lang="zh-CN" altLang="en-US" sz="3200" b="1" dirty="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静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啊</a:t>
            </a:r>
            <a:r>
              <a:rPr lang="en-US" altLang="zh-CN" sz="3200" b="1" dirty="0" smtClean="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3200" b="1" dirty="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静</a:t>
            </a:r>
            <a:r>
              <a:rPr lang="zh-CN" altLang="en-US" sz="3200" b="1" dirty="0" smtClean="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得让你感觉不到它在流动</a:t>
            </a:r>
            <a:r>
              <a:rPr lang="en-US" altLang="zh-CN" sz="3200" b="1" dirty="0" smtClean="0">
                <a:latin typeface="华文新魏" pitchFamily="2" charset="-122"/>
                <a:ea typeface="华文新魏" pitchFamily="2" charset="-122"/>
              </a:rPr>
              <a:t>;</a:t>
            </a:r>
          </a:p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漓江的水真</a:t>
            </a:r>
            <a:r>
              <a:rPr lang="zh-CN" altLang="en-US" sz="3200" b="1" dirty="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清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啊</a:t>
            </a:r>
            <a:r>
              <a:rPr lang="en-US" altLang="zh-CN" sz="3200" b="1" dirty="0" smtClean="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3200" b="1" dirty="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清</a:t>
            </a:r>
            <a:r>
              <a:rPr lang="zh-CN" altLang="en-US" sz="3200" b="1" dirty="0" smtClean="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得可以看见江底的沙石</a:t>
            </a:r>
            <a:r>
              <a:rPr lang="en-US" altLang="zh-CN" sz="3200" b="1" dirty="0" smtClean="0">
                <a:latin typeface="华文新魏" pitchFamily="2" charset="-122"/>
                <a:ea typeface="华文新魏" pitchFamily="2" charset="-122"/>
              </a:rPr>
              <a:t>;</a:t>
            </a:r>
          </a:p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漓江的水真</a:t>
            </a:r>
            <a:r>
              <a:rPr lang="zh-CN" altLang="en-US" sz="3200" b="1" dirty="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绿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啊 </a:t>
            </a:r>
            <a:r>
              <a:rPr lang="en-US" altLang="zh-CN" sz="3200" b="1" dirty="0" smtClean="0"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3200" b="1" dirty="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绿</a:t>
            </a:r>
            <a:r>
              <a:rPr lang="zh-CN" altLang="en-US" sz="3200" b="1" dirty="0" smtClean="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得仿佛是一块无暇的翡翠</a:t>
            </a:r>
            <a:r>
              <a:rPr lang="en-US" altLang="zh-CN" sz="3200" b="1" dirty="0" smtClean="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;</a:t>
            </a:r>
            <a:endParaRPr lang="en-US" altLang="zh-CN" sz="3200" b="1" dirty="0">
              <a:solidFill>
                <a:schemeClr val="hlink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220072" y="472514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pic>
        <p:nvPicPr>
          <p:cNvPr id="13316" name="Picture 4" descr="p_4_2148_0808111506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1008"/>
            <a:ext cx="9144000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51520" y="476672"/>
            <a:ext cx="8640960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桂林的水：</a:t>
            </a:r>
          </a:p>
          <a:p>
            <a:r>
              <a:rPr lang="zh-CN" altLang="en-US" sz="2800" dirty="0" smtClean="0">
                <a:latin typeface="宋体" pitchFamily="2" charset="-122"/>
              </a:rPr>
              <a:t>（</a:t>
            </a:r>
            <a:r>
              <a:rPr lang="en-US" altLang="zh-CN" sz="2800" dirty="0">
                <a:latin typeface="宋体" pitchFamily="2" charset="-122"/>
              </a:rPr>
              <a:t>1</a:t>
            </a:r>
            <a:r>
              <a:rPr lang="zh-CN" altLang="en-US" sz="2800" dirty="0">
                <a:latin typeface="宋体" pitchFamily="2" charset="-122"/>
              </a:rPr>
              <a:t>）、桂林的水有什么特点？圈出概括特点的词。</a:t>
            </a:r>
          </a:p>
          <a:p>
            <a:r>
              <a:rPr lang="zh-CN" altLang="en-US" sz="2800" dirty="0" smtClean="0">
                <a:latin typeface="宋体" pitchFamily="2" charset="-122"/>
              </a:rPr>
              <a:t>（</a:t>
            </a:r>
            <a:r>
              <a:rPr lang="en-US" altLang="zh-CN" sz="2800" dirty="0">
                <a:latin typeface="宋体" pitchFamily="2" charset="-122"/>
              </a:rPr>
              <a:t>2</a:t>
            </a:r>
            <a:r>
              <a:rPr lang="zh-CN" altLang="en-US" sz="2800" dirty="0">
                <a:latin typeface="宋体" pitchFamily="2" charset="-122"/>
              </a:rPr>
              <a:t>）、划出句子，说明桂林水的特点。</a:t>
            </a:r>
          </a:p>
          <a:p>
            <a:r>
              <a:rPr lang="zh-CN" altLang="en-US" sz="2800" dirty="0" smtClean="0">
                <a:latin typeface="宋体" pitchFamily="2" charset="-122"/>
              </a:rPr>
              <a:t>（</a:t>
            </a:r>
            <a:r>
              <a:rPr lang="en-US" altLang="zh-CN" sz="2800" dirty="0">
                <a:latin typeface="宋体" pitchFamily="2" charset="-122"/>
              </a:rPr>
              <a:t>3</a:t>
            </a:r>
            <a:r>
              <a:rPr lang="zh-CN" altLang="en-US" sz="2800" dirty="0">
                <a:latin typeface="宋体" pitchFamily="2" charset="-122"/>
              </a:rPr>
              <a:t>）、想想作者在文中运用了哪些修辞方法写出桂林水美的</a:t>
            </a:r>
            <a:r>
              <a:rPr lang="zh-CN" altLang="en-US" sz="2800" dirty="0" smtClean="0">
                <a:latin typeface="宋体" pitchFamily="2" charset="-122"/>
              </a:rPr>
              <a:t>。试</a:t>
            </a:r>
            <a:r>
              <a:rPr lang="zh-CN" altLang="en-US" sz="2800" dirty="0">
                <a:latin typeface="宋体" pitchFamily="2" charset="-122"/>
              </a:rPr>
              <a:t>着有感情朗读。</a:t>
            </a:r>
          </a:p>
          <a:p>
            <a:r>
              <a:rPr lang="zh-CN" altLang="en-US" sz="2800" dirty="0" smtClean="0">
                <a:latin typeface="宋体" pitchFamily="2" charset="-122"/>
              </a:rPr>
              <a:t>（</a:t>
            </a:r>
            <a:r>
              <a:rPr lang="en-US" altLang="zh-CN" sz="2800" dirty="0">
                <a:latin typeface="宋体" pitchFamily="2" charset="-122"/>
              </a:rPr>
              <a:t>4</a:t>
            </a:r>
            <a:r>
              <a:rPr lang="zh-CN" altLang="en-US" sz="2800" dirty="0">
                <a:latin typeface="宋体" pitchFamily="2" charset="-122"/>
              </a:rPr>
              <a:t>）、写大海与西湖，是为了什么？ 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45753" y="1052736"/>
            <a:ext cx="8859838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桂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林的山：</a:t>
            </a:r>
          </a:p>
          <a:p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）、桂林的山有什么特点？圈出概括</a:t>
            </a:r>
            <a:r>
              <a:rPr lang="zh-CN" altLang="en-US" sz="2400" b="1" dirty="0" smtClean="0">
                <a:latin typeface="华文新魏" pitchFamily="2" charset="-122"/>
                <a:ea typeface="华文新魏" pitchFamily="2" charset="-122"/>
              </a:rPr>
              <a:t>特点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的词。</a:t>
            </a:r>
          </a:p>
          <a:p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）、划出句子，说明桂林山的特点。</a:t>
            </a:r>
          </a:p>
          <a:p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1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）、想想作者在文中运用了哪些修辞方</a:t>
            </a:r>
            <a:r>
              <a:rPr lang="zh-CN" altLang="en-US" sz="2400" b="1" dirty="0" smtClean="0">
                <a:latin typeface="华文新魏" pitchFamily="2" charset="-122"/>
                <a:ea typeface="华文新魏" pitchFamily="2" charset="-122"/>
              </a:rPr>
              <a:t>法写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出桂林山美的。试着有感情地朗读。</a:t>
            </a:r>
          </a:p>
          <a:p>
            <a:r>
              <a:rPr lang="zh-CN" altLang="en-US" sz="2400" b="1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b="1" dirty="0" smtClean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）、写泰山与香山，又是为了什么？</a:t>
            </a:r>
            <a:r>
              <a:rPr lang="zh-CN" altLang="en-US" sz="2000" b="1" dirty="0">
                <a:latin typeface="Tahoma" pitchFamily="34" charset="0"/>
              </a:rPr>
              <a:t> </a:t>
            </a:r>
          </a:p>
        </p:txBody>
      </p:sp>
      <p:pic>
        <p:nvPicPr>
          <p:cNvPr id="14339" name="Picture 3" descr="泰山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753" y="3924125"/>
            <a:ext cx="273685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香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3933825"/>
            <a:ext cx="2592388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403350" y="6237288"/>
            <a:ext cx="64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Tahoma" pitchFamily="34" charset="0"/>
              </a:rPr>
              <a:t>泰山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4067175" y="6237288"/>
            <a:ext cx="64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Tahoma" pitchFamily="34" charset="0"/>
              </a:rPr>
              <a:t>香山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7092950" y="6237288"/>
            <a:ext cx="8747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Tahoma" pitchFamily="34" charset="0"/>
              </a:rPr>
              <a:t>桂林山</a:t>
            </a:r>
          </a:p>
        </p:txBody>
      </p:sp>
      <p:pic>
        <p:nvPicPr>
          <p:cNvPr id="14345" name="Picture 9" descr="0646f9ec38991f6a79f0558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4005263"/>
            <a:ext cx="2736850" cy="2198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20091202100558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9144000" cy="335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95263" y="785813"/>
            <a:ext cx="907415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800" b="1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、桂林的山真奇啊，一座座拔地而起，各不相</a:t>
            </a:r>
          </a:p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连，像老人，像巨象，像骆驼，奇峰罗列 ，形态万千 ；</a:t>
            </a:r>
          </a:p>
          <a:p>
            <a:r>
              <a:rPr lang="en-US" altLang="zh-CN" sz="2800" b="1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、桂林的山真秀啊，像翠绿 的屏障，像新生的竹</a:t>
            </a:r>
          </a:p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笋，色彩明丽，倒映水中；</a:t>
            </a:r>
          </a:p>
          <a:p>
            <a:r>
              <a:rPr lang="en-US" altLang="zh-CN" sz="2800" b="1" dirty="0" smtClean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、桂林的山真险啊，危峰兀立，怪石嶙峋，好象</a:t>
            </a:r>
          </a:p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一不小心就会栽倒下来。</a:t>
            </a:r>
            <a:r>
              <a:rPr lang="zh-CN" altLang="en-US" sz="3200" b="1" dirty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68313" y="3716338"/>
            <a:ext cx="42640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3300"/>
                </a:solidFill>
                <a:latin typeface="Tahoma" pitchFamily="34" charset="0"/>
                <a:ea typeface="隶书" pitchFamily="49" charset="-122"/>
              </a:rPr>
              <a:t>照样子，仿说一句话。</a:t>
            </a:r>
          </a:p>
          <a:p>
            <a:endParaRPr lang="zh-CN" altLang="en-US" sz="3200" b="1" dirty="0">
              <a:solidFill>
                <a:srgbClr val="FF3300"/>
              </a:solidFill>
              <a:latin typeface="Tahoma" pitchFamily="34" charset="0"/>
              <a:ea typeface="隶书" pitchFamily="49" charset="-122"/>
            </a:endParaRPr>
          </a:p>
          <a:p>
            <a:r>
              <a:rPr lang="zh-CN" altLang="en-US" sz="3200" b="1" dirty="0">
                <a:solidFill>
                  <a:srgbClr val="FF3300"/>
                </a:solidFill>
                <a:latin typeface="Tahoma" pitchFamily="34" charset="0"/>
                <a:ea typeface="隶书" pitchFamily="49" charset="-122"/>
              </a:rPr>
              <a:t>“</a:t>
            </a:r>
            <a:r>
              <a:rPr lang="en-US" altLang="zh-CN" sz="3200" b="1" dirty="0">
                <a:solidFill>
                  <a:srgbClr val="FF3300"/>
                </a:solidFill>
                <a:latin typeface="Tahoma" pitchFamily="34" charset="0"/>
                <a:ea typeface="隶书" pitchFamily="49" charset="-122"/>
              </a:rPr>
              <a:t>……</a:t>
            </a:r>
            <a:r>
              <a:rPr lang="zh-CN" altLang="en-US" sz="3200" b="1" dirty="0">
                <a:solidFill>
                  <a:srgbClr val="FF3300"/>
                </a:solidFill>
                <a:latin typeface="Tahoma" pitchFamily="34" charset="0"/>
                <a:ea typeface="隶书" pitchFamily="49" charset="-122"/>
              </a:rPr>
              <a:t>像</a:t>
            </a:r>
            <a:r>
              <a:rPr lang="en-US" altLang="zh-CN" sz="3200" b="1" dirty="0">
                <a:solidFill>
                  <a:srgbClr val="FF3300"/>
                </a:solidFill>
                <a:latin typeface="Tahoma" pitchFamily="34" charset="0"/>
                <a:ea typeface="隶书" pitchFamily="49" charset="-122"/>
              </a:rPr>
              <a:t>……</a:t>
            </a:r>
            <a:r>
              <a:rPr lang="zh-CN" altLang="en-US" sz="3200" b="1" dirty="0">
                <a:solidFill>
                  <a:srgbClr val="FF3300"/>
                </a:solidFill>
                <a:latin typeface="Tahoma" pitchFamily="34" charset="0"/>
                <a:ea typeface="隶书" pitchFamily="49" charset="-122"/>
              </a:rPr>
              <a:t>像</a:t>
            </a:r>
            <a:r>
              <a:rPr lang="en-US" altLang="zh-CN" sz="3200" b="1" dirty="0">
                <a:solidFill>
                  <a:srgbClr val="FF3300"/>
                </a:solidFill>
                <a:latin typeface="Tahoma" pitchFamily="34" charset="0"/>
                <a:ea typeface="隶书" pitchFamily="49" charset="-122"/>
              </a:rPr>
              <a:t>……”</a:t>
            </a: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48a8de90_bc4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042988" y="3141663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zh-CN" sz="3600">
              <a:latin typeface="Tahom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335088" y="5392057"/>
            <a:ext cx="5753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990600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华文隶书" pitchFamily="2" charset="-122"/>
              </a:rPr>
              <a:t>水：静  、清、 绿</a:t>
            </a:r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华文新魏" pitchFamily="2" charset="-122"/>
              </a:rPr>
              <a:t> 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827088" y="1916113"/>
            <a:ext cx="6769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990600"/>
            <a:r>
              <a:rPr lang="zh-CN" altLang="en-US" sz="4400" b="1">
                <a:solidFill>
                  <a:srgbClr val="FFFF00"/>
                </a:solidFill>
                <a:latin typeface="Tahoma" pitchFamily="34" charset="0"/>
                <a:ea typeface="华文隶书" pitchFamily="2" charset="-122"/>
              </a:rPr>
              <a:t>山：奇 、 秀、 险</a:t>
            </a:r>
            <a:endParaRPr lang="zh-CN" altLang="en-US" sz="4400" b="1">
              <a:solidFill>
                <a:srgbClr val="FFFF00"/>
              </a:solidFill>
              <a:latin typeface="Tahoma" pitchFamily="34" charset="0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7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www.7cxk.com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ww.7cxk.com1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www.7cxk.com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www.7cxk.com1</Template>
  <TotalTime>343</TotalTime>
  <Words>1160</Words>
  <Application>Microsoft Office PowerPoint</Application>
  <PresentationFormat>全屏显示(4:3)</PresentationFormat>
  <Paragraphs>84</Paragraphs>
  <Slides>12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  <vt:variant>
        <vt:lpstr>自定义放映</vt:lpstr>
      </vt:variant>
      <vt:variant>
        <vt:i4>1</vt:i4>
      </vt:variant>
    </vt:vector>
  </HeadingPairs>
  <TitlesOfParts>
    <vt:vector size="23" baseType="lpstr">
      <vt:lpstr>Times New Roman</vt:lpstr>
      <vt:lpstr>宋体</vt:lpstr>
      <vt:lpstr>Arial</vt:lpstr>
      <vt:lpstr>Tahoma</vt:lpstr>
      <vt:lpstr>华文新魏</vt:lpstr>
      <vt:lpstr>隶书</vt:lpstr>
      <vt:lpstr>华文楷体</vt:lpstr>
      <vt:lpstr>华文隶书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Manager>第一PPT模板网-WWW.1PPT.COM</Manager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:description>第一PPT模板网-WWW.1PPT.COM</dc:description>
  <cp:lastModifiedBy>123</cp:lastModifiedBy>
  <cp:revision>27</cp:revision>
  <dcterms:created xsi:type="dcterms:W3CDTF">2000-10-02T02:28:05Z</dcterms:created>
  <dcterms:modified xsi:type="dcterms:W3CDTF">2017-04-17T02:19:47Z</dcterms:modified>
  <cp:category>第一PPT模板网-WWW.1PPT.COM</cp:category>
</cp:coreProperties>
</file>